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7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Webb M.Ed." userId="20f4324cdb2476ff" providerId="LiveId" clId="{CFFF19FF-2D93-4859-A9E8-C28459EB1281}"/>
    <pc:docChg chg="custSel modSld">
      <pc:chgData name="Richard Webb M.Ed." userId="20f4324cdb2476ff" providerId="LiveId" clId="{CFFF19FF-2D93-4859-A9E8-C28459EB1281}" dt="2017-10-31T17:33:03.929" v="72" actId="27636"/>
      <pc:docMkLst>
        <pc:docMk/>
      </pc:docMkLst>
      <pc:sldChg chg="modSp">
        <pc:chgData name="Richard Webb M.Ed." userId="20f4324cdb2476ff" providerId="LiveId" clId="{CFFF19FF-2D93-4859-A9E8-C28459EB1281}" dt="2017-10-31T17:33:03.929" v="72" actId="27636"/>
        <pc:sldMkLst>
          <pc:docMk/>
          <pc:sldMk cId="109857222" sldId="256"/>
        </pc:sldMkLst>
        <pc:spChg chg="mod">
          <ac:chgData name="Richard Webb M.Ed." userId="20f4324cdb2476ff" providerId="LiveId" clId="{CFFF19FF-2D93-4859-A9E8-C28459EB1281}" dt="2017-10-31T17:33:03.929" v="72" actId="27636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9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72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00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28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74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8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05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1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8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4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8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2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7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6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0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1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6CE7D5-CF57-46EF-B807-FDD0502418D4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0" y="447675"/>
            <a:ext cx="8574622" cy="2616199"/>
          </a:xfrm>
        </p:spPr>
        <p:txBody>
          <a:bodyPr>
            <a:normAutofit/>
          </a:bodyPr>
          <a:lstStyle/>
          <a:p>
            <a:r>
              <a:rPr lang="en-US" b="1">
                <a:latin typeface="Arial"/>
                <a:cs typeface="Arial"/>
              </a:rPr>
              <a:t>PBL Using 20% Time</a:t>
            </a:r>
            <a:br>
              <a:rPr lang="en-US">
                <a:latin typeface="+mj-ea"/>
                <a:cs typeface="+mj-ea"/>
              </a:rPr>
            </a:br>
            <a:endParaRPr lang="en-US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71975" y="3190875"/>
            <a:ext cx="7466156" cy="213720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600" i="1" dirty="0">
                <a:latin typeface="Arial"/>
                <a:cs typeface="Arial"/>
              </a:rPr>
              <a:t>Inquiry and Innovation in the JAG classroom</a:t>
            </a:r>
          </a:p>
          <a:p>
            <a:r>
              <a:rPr lang="en-US" sz="1600" i="1" dirty="0">
                <a:latin typeface="Arial"/>
                <a:cs typeface="Arial"/>
              </a:rPr>
              <a:t>Derived from A.J. </a:t>
            </a:r>
            <a:r>
              <a:rPr lang="en-US" sz="1600" i="1" dirty="0" err="1">
                <a:latin typeface="Arial"/>
                <a:cs typeface="Arial"/>
              </a:rPr>
              <a:t>Juliani's</a:t>
            </a:r>
            <a:r>
              <a:rPr lang="en-US" sz="1600" i="1" dirty="0">
                <a:latin typeface="Arial"/>
                <a:cs typeface="Arial"/>
              </a:rPr>
              <a:t> book </a:t>
            </a:r>
          </a:p>
          <a:p>
            <a:r>
              <a:rPr lang="en-US" sz="1600" i="1" dirty="0">
                <a:latin typeface="Arial"/>
                <a:cs typeface="Arial"/>
              </a:rPr>
              <a:t>"Inquiry and Innovation in the Classroom: Using 20% Time, Genius Hour, and PBL to Drive Student Success"</a:t>
            </a:r>
          </a:p>
          <a:p>
            <a:endParaRPr lang="en-US" sz="1600" i="1" dirty="0">
              <a:latin typeface="Arial"/>
              <a:cs typeface="Arial"/>
            </a:endParaRPr>
          </a:p>
          <a:p>
            <a:r>
              <a:rPr lang="en-US" sz="1600" i="1" dirty="0">
                <a:latin typeface="Arial"/>
                <a:cs typeface="Arial"/>
              </a:rPr>
              <a:t>Niki Childers, JAG-Kansas, Dr. Amy Moore, iJAG &amp; Karey Webb, JAG-Missouri</a:t>
            </a:r>
          </a:p>
        </p:txBody>
      </p:sp>
      <p:pic>
        <p:nvPicPr>
          <p:cNvPr id="4" name="Picture 4" descr="logo.jpg">
            <a:extLst>
              <a:ext uri="{FF2B5EF4-FFF2-40B4-BE49-F238E27FC236}">
                <a16:creationId xmlns:a16="http://schemas.microsoft.com/office/drawing/2014/main" id="{C640CEA9-CBC5-4FD5-AE55-6F111D2A5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0275" y="5543550"/>
            <a:ext cx="1775633" cy="726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41312-3492-4EEF-8BD6-4C901BDD3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>
                <a:latin typeface="Arial"/>
                <a:cs typeface="Arial"/>
              </a:rPr>
              <a:t>You have the Advantage!!</a:t>
            </a:r>
            <a:endParaRPr lang="en-US" sz="2800">
              <a:latin typeface="Arial"/>
              <a:cs typeface="Arial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B0C072E-2532-450C-87C4-9D2EC418A0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3550" y="3238500"/>
            <a:ext cx="3963494" cy="2636693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9A53EE1-71DE-4565-8B85-96AC4BA3B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4533900" y="2283124"/>
            <a:ext cx="3549650" cy="3013363"/>
          </a:xfrm>
        </p:spPr>
        <p:txBody>
          <a:bodyPr/>
          <a:lstStyle/>
          <a:p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064B04F4-CE0D-4EF6-9513-DFC7FBF1F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6050" y="495300"/>
            <a:ext cx="5248275" cy="52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475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77368-7A15-437E-9E58-09A33B634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/>
                <a:cs typeface="Arial"/>
              </a:rPr>
              <a:t>Example of Using 20% Time</a:t>
            </a:r>
            <a:br>
              <a:rPr lang="en-US"/>
            </a:br>
            <a:r>
              <a:rPr lang="en-US" b="1">
                <a:latin typeface="Arial"/>
                <a:cs typeface="Arial"/>
              </a:rPr>
              <a:t> in the JAG Classroom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174C5-D4F5-46B8-BD6A-A68953CC3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/>
              <a:t>Jay Ace</a:t>
            </a:r>
          </a:p>
          <a:p>
            <a:pPr algn="ctr">
              <a:buClr>
                <a:srgbClr val="1287C3"/>
              </a:buClr>
            </a:pPr>
            <a:r>
              <a:rPr lang="en-US" b="1"/>
              <a:t>Chisholm Trail Middle School</a:t>
            </a:r>
          </a:p>
          <a:p>
            <a:pPr algn="ctr">
              <a:buClr>
                <a:srgbClr val="1287C3"/>
              </a:buClr>
            </a:pPr>
            <a:r>
              <a:rPr lang="en-US" b="1"/>
              <a:t>Newton, KS</a:t>
            </a:r>
          </a:p>
          <a:p>
            <a:pPr marL="0" indent="0" algn="ctr">
              <a:buClr>
                <a:srgbClr val="1287C3"/>
              </a:buClr>
              <a:buNone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025818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888AE-C8D0-4030-B871-B323C9B30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/>
                <a:cs typeface="Arial"/>
              </a:rPr>
              <a:t>Ways to incorporate</a:t>
            </a:r>
            <a:br>
              <a:rPr lang="en-US">
                <a:latin typeface="+mj-ea"/>
                <a:cs typeface="+mj-ea"/>
              </a:rPr>
            </a:br>
            <a:r>
              <a:rPr lang="en-US" b="1">
                <a:latin typeface="Arial"/>
                <a:cs typeface="Arial"/>
              </a:rPr>
              <a:t>Inquiry and Innovation in your JAG classroom</a:t>
            </a:r>
            <a:endParaRPr lang="en-US">
              <a:latin typeface="Arial"/>
              <a:cs typeface="Arial"/>
            </a:endParaRP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32453-58F2-4995-A32A-5159E88F0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/>
          </a:p>
          <a:p>
            <a:pPr>
              <a:buClr>
                <a:srgbClr val="1287C3"/>
              </a:buClr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472F55-065D-49A3-A383-52D0EE2E655F}"/>
              </a:ext>
            </a:extLst>
          </p:cNvPr>
          <p:cNvSpPr txBox="1"/>
          <p:nvPr/>
        </p:nvSpPr>
        <p:spPr>
          <a:xfrm>
            <a:off x="1846985" y="2409825"/>
            <a:ext cx="10086253" cy="381642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buChar char="•"/>
            </a:pPr>
            <a:r>
              <a:rPr lang="en-US" sz="2800" b="1">
                <a:latin typeface="Arial"/>
                <a:cs typeface="Arial"/>
              </a:rPr>
              <a:t>20% of Class time (week/day)= YOUR VISION​</a:t>
            </a:r>
            <a:endParaRPr lang="en-US" b="1"/>
          </a:p>
          <a:p>
            <a:pPr>
              <a:buChar char="•"/>
            </a:pPr>
            <a:r>
              <a:rPr lang="en-US" sz="2800">
                <a:latin typeface="Arial"/>
                <a:cs typeface="Arial"/>
              </a:rPr>
              <a:t>Gain trust (new way of learning)​</a:t>
            </a:r>
          </a:p>
          <a:p>
            <a:pPr>
              <a:buChar char="•"/>
            </a:pPr>
            <a:r>
              <a:rPr lang="en-US" sz="2800">
                <a:latin typeface="Arial"/>
                <a:cs typeface="Arial"/>
              </a:rPr>
              <a:t>Tell them WHY (share your vision)​</a:t>
            </a:r>
          </a:p>
          <a:p>
            <a:pPr>
              <a:buChar char="•"/>
            </a:pPr>
            <a:r>
              <a:rPr lang="en-US" sz="2800">
                <a:latin typeface="Arial"/>
                <a:cs typeface="Arial"/>
              </a:rPr>
              <a:t>Support the "Tinkering" and "Critical Thinking" process​</a:t>
            </a:r>
          </a:p>
          <a:p>
            <a:pPr>
              <a:buChar char="•"/>
            </a:pPr>
            <a:r>
              <a:rPr lang="en-US" sz="2800">
                <a:latin typeface="Arial"/>
                <a:cs typeface="Arial"/>
              </a:rPr>
              <a:t>Share and Reflect with your team​</a:t>
            </a:r>
          </a:p>
          <a:p>
            <a:pPr algn="ctr"/>
            <a:endParaRPr lang="en-US" sz="2800">
              <a:latin typeface="Arial"/>
              <a:cs typeface="Arial"/>
            </a:endParaRPr>
          </a:p>
          <a:p>
            <a:pPr algn="ctr">
              <a:buChar char="•"/>
            </a:pPr>
            <a:r>
              <a:rPr lang="en-US" sz="2800">
                <a:latin typeface="Arial"/>
                <a:cs typeface="Arial"/>
              </a:rPr>
              <a:t>Instruction fueled by technology​</a:t>
            </a:r>
          </a:p>
          <a:p>
            <a:pPr algn="ctr">
              <a:buChar char="•"/>
            </a:pPr>
            <a:r>
              <a:rPr lang="en-US" sz="2800">
                <a:latin typeface="Arial"/>
                <a:cs typeface="Arial"/>
              </a:rPr>
              <a:t>BYOD (Bring your own device)​</a:t>
            </a:r>
          </a:p>
          <a:p>
            <a:pPr>
              <a:buChar char="•"/>
            </a:pPr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7824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64820-AEF2-43D4-B7EE-85CA422E5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latin typeface="Arial"/>
                <a:cs typeface="Arial"/>
              </a:rPr>
              <a:t>How does it work?</a:t>
            </a:r>
            <a:endParaRPr lang="en-US" sz="2800">
              <a:latin typeface="Arial"/>
              <a:cs typeface="Arial"/>
            </a:endParaRP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09022-6865-4E76-8842-1C1B3415E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latin typeface="Arial"/>
                <a:cs typeface="Arial"/>
              </a:rPr>
              <a:t>Brainstorm a way to explore their passions</a:t>
            </a:r>
          </a:p>
          <a:p>
            <a:pPr>
              <a:buClr>
                <a:srgbClr val="1287C3"/>
              </a:buClr>
            </a:pPr>
            <a:r>
              <a:rPr lang="en-US" sz="2400">
                <a:latin typeface="Arial"/>
                <a:cs typeface="Arial"/>
              </a:rPr>
              <a:t>Research resources on the topic</a:t>
            </a:r>
          </a:p>
          <a:p>
            <a:pPr>
              <a:buClr>
                <a:srgbClr val="1287C3"/>
              </a:buClr>
            </a:pPr>
            <a:r>
              <a:rPr lang="en-US" sz="2400">
                <a:latin typeface="Arial"/>
                <a:cs typeface="Arial"/>
              </a:rPr>
              <a:t>Write reflections and informational pieces on what they learned</a:t>
            </a:r>
          </a:p>
          <a:p>
            <a:pPr>
              <a:buClr>
                <a:srgbClr val="1287C3"/>
              </a:buClr>
            </a:pPr>
            <a:r>
              <a:rPr lang="en-US" sz="2400">
                <a:latin typeface="Arial"/>
                <a:cs typeface="Arial"/>
              </a:rPr>
              <a:t>Share and collaborate with other students</a:t>
            </a:r>
          </a:p>
          <a:p>
            <a:pPr>
              <a:buClr>
                <a:srgbClr val="1287C3"/>
              </a:buClr>
            </a:pPr>
            <a:r>
              <a:rPr lang="en-US" sz="2400">
                <a:latin typeface="Arial"/>
                <a:cs typeface="Arial"/>
              </a:rPr>
              <a:t>Reach out to experts</a:t>
            </a:r>
          </a:p>
          <a:p>
            <a:pPr>
              <a:buClr>
                <a:srgbClr val="1287C3"/>
              </a:buClr>
            </a:pPr>
            <a:r>
              <a:rPr lang="en-US" sz="2400">
                <a:latin typeface="Arial"/>
                <a:cs typeface="Arial"/>
              </a:rPr>
              <a:t>Create a product (understand their work)</a:t>
            </a:r>
          </a:p>
          <a:p>
            <a:pPr>
              <a:buClr>
                <a:srgbClr val="1287C3"/>
              </a:buClr>
            </a:pPr>
            <a:r>
              <a:rPr lang="en-US" sz="2400">
                <a:latin typeface="Arial"/>
                <a:cs typeface="Arial"/>
              </a:rPr>
              <a:t>Reflect on work (classmates)</a:t>
            </a:r>
          </a:p>
          <a:p>
            <a:pPr marL="628650" indent="-342900">
              <a:buClr>
                <a:srgbClr val="1287C3"/>
              </a:buClr>
            </a:pPr>
            <a:r>
              <a:rPr lang="en-US" sz="2400">
                <a:latin typeface="Arial"/>
                <a:cs typeface="Arial"/>
              </a:rPr>
              <a:t>Share with the world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AC02E-B00D-4545-8D81-5A28ACE15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B126F5CC-4464-445B-96C9-B647E5E9A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765" y="2867025"/>
            <a:ext cx="4126565" cy="295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97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5CB17-54A5-4149-B6B4-15A26A2B1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What Does It Look Like?</a:t>
            </a:r>
            <a:br>
              <a:rPr lang="en-US">
                <a:latin typeface="+mj-ea"/>
                <a:cs typeface="+mj-ea"/>
              </a:rPr>
            </a:br>
            <a:r>
              <a:rPr lang="en-US" sz="3600">
                <a:latin typeface="Arial"/>
                <a:cs typeface="Arial"/>
              </a:rPr>
              <a:t>(Sample session)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DB9B22-4CBA-4586-9A48-2BC50E349B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  <a:latin typeface="Arial"/>
                <a:cs typeface="Arial"/>
              </a:rPr>
              <a:t>Getting Started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3FA10-3A00-4EEB-ADA4-6CEAEEB6AA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 </a:t>
            </a:r>
            <a:r>
              <a:rPr lang="en-US" sz="2400">
                <a:latin typeface="Arial"/>
                <a:cs typeface="Arial"/>
              </a:rPr>
              <a:t>Vision/Idea</a:t>
            </a:r>
            <a:endParaRPr lang="en-US" sz="2400"/>
          </a:p>
          <a:p>
            <a:pPr>
              <a:buClr>
                <a:srgbClr val="1287C3"/>
              </a:buClr>
            </a:pPr>
            <a:r>
              <a:rPr lang="en-US" sz="2400">
                <a:latin typeface="Arial"/>
                <a:cs typeface="Arial"/>
              </a:rPr>
              <a:t>"What Do you Do when no one is "Telling you what to do"?</a:t>
            </a:r>
          </a:p>
          <a:p>
            <a:pPr marL="457200" lvl="1" indent="0">
              <a:buClr>
                <a:srgbClr val="1287C3"/>
              </a:buClr>
              <a:buNone/>
            </a:pPr>
            <a:endParaRPr lang="en-US">
              <a:latin typeface="Arial"/>
              <a:cs typeface="Arial"/>
            </a:endParaRPr>
          </a:p>
          <a:p>
            <a:pPr marL="457200" lvl="1" indent="0">
              <a:buClr>
                <a:srgbClr val="1287C3"/>
              </a:buClr>
              <a:buNone/>
            </a:pPr>
            <a:endParaRPr lang="en-US">
              <a:latin typeface="Arial"/>
              <a:cs typeface="Arial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407A31A-5F41-4A64-9FA1-92925F88F9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  <a:latin typeface="Arial"/>
                <a:cs typeface="Arial"/>
              </a:rPr>
              <a:t>Dig Deeper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7B4B2FB-07FA-493F-A68D-CF0F9074C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07175" y="3335338"/>
            <a:ext cx="5373831" cy="3266352"/>
          </a:xfrm>
        </p:spPr>
        <p:txBody>
          <a:bodyPr/>
          <a:lstStyle/>
          <a:p>
            <a:r>
              <a:rPr lang="en-US" sz="2400">
                <a:latin typeface="Arial"/>
                <a:cs typeface="Arial"/>
              </a:rPr>
              <a:t>What do I do on the weekends?</a:t>
            </a:r>
          </a:p>
          <a:p>
            <a:pPr>
              <a:buClr>
                <a:srgbClr val="1287C3"/>
              </a:buClr>
            </a:pPr>
            <a:r>
              <a:rPr lang="en-US" sz="2400">
                <a:latin typeface="Arial"/>
                <a:cs typeface="Arial"/>
              </a:rPr>
              <a:t>What do I do after school?</a:t>
            </a:r>
          </a:p>
          <a:p>
            <a:pPr>
              <a:buClr>
                <a:srgbClr val="1287C3"/>
              </a:buClr>
            </a:pPr>
            <a:r>
              <a:rPr lang="en-US" sz="2400">
                <a:latin typeface="Arial"/>
                <a:cs typeface="Arial"/>
              </a:rPr>
              <a:t>What do I watch on TV? (if you don’t watch TV what do you do)?</a:t>
            </a:r>
          </a:p>
          <a:p>
            <a:pPr>
              <a:buClr>
                <a:srgbClr val="1287C3"/>
              </a:buClr>
            </a:pPr>
            <a:endParaRPr lang="en-US" sz="2400">
              <a:latin typeface="Arial"/>
              <a:cs typeface="Arial"/>
            </a:endParaRPr>
          </a:p>
          <a:p>
            <a:pPr algn="ctr">
              <a:buClr>
                <a:srgbClr val="1287C3"/>
              </a:buClr>
            </a:pPr>
            <a:r>
              <a:rPr lang="en-US" sz="2400" b="1">
                <a:latin typeface="Arial"/>
                <a:cs typeface="Arial"/>
              </a:rPr>
              <a:t>Now get to the Why?</a:t>
            </a:r>
          </a:p>
        </p:txBody>
      </p:sp>
      <p:pic>
        <p:nvPicPr>
          <p:cNvPr id="12" name="Picture 12" descr="Quienes están tomando la delantera en términos de ...">
            <a:extLst>
              <a:ext uri="{FF2B5EF4-FFF2-40B4-BE49-F238E27FC236}">
                <a16:creationId xmlns:a16="http://schemas.microsoft.com/office/drawing/2014/main" id="{B77A604A-249E-410D-9A49-6298677D6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050" y="4765884"/>
            <a:ext cx="2743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00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4A6A3-6506-445B-AF98-3B8370D7E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ATTENTION!!!</a:t>
            </a:r>
            <a:br>
              <a:rPr lang="en-US">
                <a:latin typeface="+mj-ea"/>
                <a:cs typeface="+mj-ea"/>
              </a:rPr>
            </a:br>
            <a:r>
              <a:rPr lang="en-US">
                <a:latin typeface="Arial"/>
                <a:cs typeface="Arial"/>
              </a:rPr>
              <a:t>There is a shift in the Education Culture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C73EF-37FE-4E4E-8B54-FE05B302F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/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Arial"/>
                <a:cs typeface="Arial"/>
              </a:rPr>
              <a:t>Push for 21st Century Skills</a:t>
            </a:r>
            <a:endParaRPr lang="en-US" sz="2400" b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3EBE4C-4CBD-4821-841E-4F9BAA3C53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>
                <a:latin typeface="Arial"/>
                <a:cs typeface="Arial"/>
              </a:rPr>
              <a:t>65% of the jobs "current" elementary school students will apply for have not been invented yet!</a:t>
            </a:r>
          </a:p>
          <a:p>
            <a:pPr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Work is more individualized and personalized</a:t>
            </a:r>
          </a:p>
          <a:p>
            <a:pPr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Employees have to brand themselves and show success in new and changing environments</a:t>
            </a:r>
          </a:p>
          <a:p>
            <a:pPr>
              <a:buClr>
                <a:srgbClr val="1287C3"/>
              </a:buClr>
            </a:pPr>
            <a:endParaRPr lang="en-US">
              <a:latin typeface="Arial"/>
              <a:cs typeface="Arial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C578A3-72A3-44E8-BF42-410F30F8E1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Arial"/>
                <a:cs typeface="Arial"/>
              </a:rPr>
              <a:t>Job Market Change</a:t>
            </a:r>
            <a:endParaRPr lang="en-US" sz="240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D2D2E-CF46-420E-BE6D-482D1D6ADF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07175" y="3335338"/>
            <a:ext cx="5082886" cy="3162443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Jobs will be contracted Out</a:t>
            </a:r>
          </a:p>
          <a:p>
            <a:pPr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Companies will not want to hire full-time employees because of: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Space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Benefits packages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Often can fulfill the task from home</a:t>
            </a:r>
          </a:p>
        </p:txBody>
      </p:sp>
    </p:spTree>
    <p:extLst>
      <p:ext uri="{BB962C8B-B14F-4D97-AF65-F5344CB8AC3E}">
        <p14:creationId xmlns:p14="http://schemas.microsoft.com/office/powerpoint/2010/main" val="376247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811A4-F478-4EEA-93B5-391F02831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latin typeface="Arial"/>
                <a:cs typeface="Arial"/>
              </a:rPr>
              <a:t>20% Time</a:t>
            </a:r>
            <a:br>
              <a:rPr lang="en-US">
                <a:latin typeface="+mj-ea"/>
                <a:cs typeface="+mj-ea"/>
              </a:rPr>
            </a:br>
            <a:r>
              <a:rPr lang="en-US" b="1">
                <a:latin typeface="Arial"/>
                <a:cs typeface="Arial"/>
              </a:rPr>
              <a:t>Inquiry &amp; Innovation</a:t>
            </a:r>
            <a:endParaRPr lang="en-US">
              <a:latin typeface="Arial"/>
              <a:cs typeface="Arial"/>
            </a:endParaRP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9BA68-081E-4310-953C-F0C6B33A5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Arial"/>
                <a:cs typeface="Arial"/>
              </a:rPr>
              <a:t>If you want to prepare your student for life "after" high school this method this learning method is vital to their success!!</a:t>
            </a:r>
          </a:p>
          <a:p>
            <a:pPr marL="342900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We are no longer educating students to get a job and work there until retirement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Stability/Comfort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Skill Sets don’t change</a:t>
            </a:r>
          </a:p>
          <a:p>
            <a:pPr marL="342900">
              <a:buClr>
                <a:srgbClr val="1287C3"/>
              </a:buClr>
            </a:pPr>
            <a:endParaRPr lang="en-US">
              <a:latin typeface="Arial"/>
              <a:cs typeface="Arial"/>
            </a:endParaRPr>
          </a:p>
          <a:p>
            <a:pPr marL="342900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It's used to explore their passions and what they like and/interested in.</a:t>
            </a:r>
          </a:p>
          <a:p>
            <a:pPr marL="685800" indent="-342900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This method has worked successful for companies such as </a:t>
            </a:r>
            <a:r>
              <a:rPr lang="en-US" err="1">
                <a:latin typeface="Arial"/>
                <a:cs typeface="Arial"/>
              </a:rPr>
              <a:t>Google,Yahoo</a:t>
            </a:r>
            <a:r>
              <a:rPr lang="en-US">
                <a:latin typeface="Arial"/>
                <a:cs typeface="Arial"/>
              </a:rPr>
              <a:t>, 3M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746ECB-0C1C-4266-AE39-319C95AC1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6" descr="Innovacion Abierta Archives - Xelo Romero">
            <a:extLst>
              <a:ext uri="{FF2B5EF4-FFF2-40B4-BE49-F238E27FC236}">
                <a16:creationId xmlns:a16="http://schemas.microsoft.com/office/drawing/2014/main" id="{0C3D6D46-AA8A-4B84-8AA6-20C6814486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735" y="2876550"/>
            <a:ext cx="3366222" cy="2584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19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8F94D66-27EC-4CB8-8226-D7F41C161863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1A53964C-7D93-4C48-A4A6-C4C2C393C59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9C944EEC-539E-4389-8785-58E65D04E8D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7836EB7E-895C-4D68-B92E-312B371CBD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0F29242B-8CE7-4636-B326-4BEE42EB6D6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4D0B8E9A-7727-4AD9-974E-8815F0B20EB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1CD6C65C-71BE-4549-926A-1C1135FD06D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E6174AD-DBB0-43E6-98C2-738DB3A15244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0" y="-4763"/>
            <a:ext cx="5014912" cy="6862763"/>
            <a:chOff x="2928938" y="-4763"/>
            <a:chExt cx="5014912" cy="6862763"/>
          </a:xfrm>
        </p:grpSpPr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0A59800-3661-4778-9D8A-F816C85C41D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7A810977-C816-4698-B7E7-0E6BDED794A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181E4B1B-2437-4A14-8927-817FC7AED67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3F98AD26-9FF7-44EA-B876-9C857F8ED97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32EBB12A-A9CE-446F-9462-15DAC0D0FA5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85925599-F99B-48E5-A384-76136C0818B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pic>
        <p:nvPicPr>
          <p:cNvPr id="5" name="Picture 5" descr="Como dar aulas em Inglaterra: A progressão dos alunos é ...">
            <a:extLst>
              <a:ext uri="{FF2B5EF4-FFF2-40B4-BE49-F238E27FC236}">
                <a16:creationId xmlns:a16="http://schemas.microsoft.com/office/drawing/2014/main" id="{29B9B800-BC11-445C-B3A2-DABEB5A8C8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177" r="-3" b="9089"/>
          <a:stretch/>
        </p:blipFill>
        <p:spPr>
          <a:xfrm>
            <a:off x="20" y="10"/>
            <a:ext cx="5448280" cy="6857990"/>
          </a:xfrm>
          <a:custGeom>
            <a:avLst/>
            <a:gdLst>
              <a:gd name="connsiteX0" fmla="*/ 0 w 5435600"/>
              <a:gd name="connsiteY0" fmla="*/ 0 h 6858000"/>
              <a:gd name="connsiteX1" fmla="*/ 5435600 w 5435600"/>
              <a:gd name="connsiteY1" fmla="*/ 0 h 6858000"/>
              <a:gd name="connsiteX2" fmla="*/ 5435600 w 5435600"/>
              <a:gd name="connsiteY2" fmla="*/ 6858000 h 6858000"/>
              <a:gd name="connsiteX3" fmla="*/ 0 w 5435600"/>
              <a:gd name="connsiteY3" fmla="*/ 6858000 h 6858000"/>
              <a:gd name="connsiteX4" fmla="*/ 0 w 5435600"/>
              <a:gd name="connsiteY4" fmla="*/ 0 h 6858000"/>
              <a:gd name="connsiteX0" fmla="*/ 0 w 5435600"/>
              <a:gd name="connsiteY0" fmla="*/ 0 h 6858000"/>
              <a:gd name="connsiteX1" fmla="*/ 3513666 w 5435600"/>
              <a:gd name="connsiteY1" fmla="*/ 0 h 6858000"/>
              <a:gd name="connsiteX2" fmla="*/ 5435600 w 5435600"/>
              <a:gd name="connsiteY2" fmla="*/ 6858000 h 6858000"/>
              <a:gd name="connsiteX3" fmla="*/ 0 w 5435600"/>
              <a:gd name="connsiteY3" fmla="*/ 6858000 h 6858000"/>
              <a:gd name="connsiteX4" fmla="*/ 0 w 5435600"/>
              <a:gd name="connsiteY4" fmla="*/ 0 h 6858000"/>
              <a:gd name="connsiteX0" fmla="*/ 0 w 5435600"/>
              <a:gd name="connsiteY0" fmla="*/ 0 h 6858000"/>
              <a:gd name="connsiteX1" fmla="*/ 3513666 w 5435600"/>
              <a:gd name="connsiteY1" fmla="*/ 0 h 6858000"/>
              <a:gd name="connsiteX2" fmla="*/ 4199467 w 5435600"/>
              <a:gd name="connsiteY2" fmla="*/ 2455333 h 6858000"/>
              <a:gd name="connsiteX3" fmla="*/ 5435600 w 5435600"/>
              <a:gd name="connsiteY3" fmla="*/ 6858000 h 6858000"/>
              <a:gd name="connsiteX4" fmla="*/ 0 w 5435600"/>
              <a:gd name="connsiteY4" fmla="*/ 6858000 h 6858000"/>
              <a:gd name="connsiteX5" fmla="*/ 0 w 5435600"/>
              <a:gd name="connsiteY5" fmla="*/ 0 h 6858000"/>
              <a:gd name="connsiteX0" fmla="*/ 0 w 5435600"/>
              <a:gd name="connsiteY0" fmla="*/ 0 h 6858000"/>
              <a:gd name="connsiteX1" fmla="*/ 3513666 w 5435600"/>
              <a:gd name="connsiteY1" fmla="*/ 0 h 6858000"/>
              <a:gd name="connsiteX2" fmla="*/ 2861733 w 5435600"/>
              <a:gd name="connsiteY2" fmla="*/ 2548466 h 6858000"/>
              <a:gd name="connsiteX3" fmla="*/ 5435600 w 5435600"/>
              <a:gd name="connsiteY3" fmla="*/ 6858000 h 6858000"/>
              <a:gd name="connsiteX4" fmla="*/ 0 w 5435600"/>
              <a:gd name="connsiteY4" fmla="*/ 6858000 h 6858000"/>
              <a:gd name="connsiteX5" fmla="*/ 0 w 5435600"/>
              <a:gd name="connsiteY5" fmla="*/ 0 h 6858000"/>
              <a:gd name="connsiteX0" fmla="*/ 0 w 5448300"/>
              <a:gd name="connsiteY0" fmla="*/ 0 h 6858000"/>
              <a:gd name="connsiteX1" fmla="*/ 3513666 w 5448300"/>
              <a:gd name="connsiteY1" fmla="*/ 0 h 6858000"/>
              <a:gd name="connsiteX2" fmla="*/ 2861733 w 5448300"/>
              <a:gd name="connsiteY2" fmla="*/ 2548466 h 6858000"/>
              <a:gd name="connsiteX3" fmla="*/ 5448300 w 5448300"/>
              <a:gd name="connsiteY3" fmla="*/ 6853767 h 6858000"/>
              <a:gd name="connsiteX4" fmla="*/ 0 w 5448300"/>
              <a:gd name="connsiteY4" fmla="*/ 6858000 h 6858000"/>
              <a:gd name="connsiteX5" fmla="*/ 0 w 54483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48300" h="6858000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5448300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38100">
            <a:noFill/>
          </a:ln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B4F5D27-1E87-4B59-A707-FAAACB9FF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399" y="1380068"/>
            <a:ext cx="6524623" cy="26161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6000"/>
              <a:t>Case Study </a:t>
            </a:r>
            <a:br>
              <a:rPr lang="en-US" sz="6000"/>
            </a:br>
            <a:r>
              <a:rPr lang="en-US" sz="6000"/>
              <a:t>"The Recession Proof Graduate"</a:t>
            </a:r>
          </a:p>
        </p:txBody>
      </p:sp>
    </p:spTree>
    <p:extLst>
      <p:ext uri="{BB962C8B-B14F-4D97-AF65-F5344CB8AC3E}">
        <p14:creationId xmlns:p14="http://schemas.microsoft.com/office/powerpoint/2010/main" val="1470069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43F16-78DE-406A-9DF8-45EADFEC0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825" y="2638425"/>
            <a:ext cx="10018713" cy="1752599"/>
          </a:xfrm>
        </p:spPr>
        <p:txBody>
          <a:bodyPr/>
          <a:lstStyle/>
          <a:p>
            <a:r>
              <a:rPr lang="en-US" b="1">
                <a:latin typeface="Arial"/>
                <a:cs typeface="Arial"/>
              </a:rPr>
              <a:t>What happened to Charlie?</a:t>
            </a:r>
          </a:p>
        </p:txBody>
      </p:sp>
    </p:spTree>
    <p:extLst>
      <p:ext uri="{BB962C8B-B14F-4D97-AF65-F5344CB8AC3E}">
        <p14:creationId xmlns:p14="http://schemas.microsoft.com/office/powerpoint/2010/main" val="159219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4995D-6D3F-407A-BEB1-00A5A97B2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Step #1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62484-4F88-493F-83CE-6900AEB2B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3" y="2667000"/>
            <a:ext cx="10600602" cy="3893127"/>
          </a:xfrm>
        </p:spPr>
        <p:txBody>
          <a:bodyPr>
            <a:normAutofit fontScale="92500"/>
          </a:bodyPr>
          <a:lstStyle/>
          <a:p>
            <a:r>
              <a:rPr lang="en-US" b="1">
                <a:latin typeface="Arial"/>
                <a:cs typeface="Arial"/>
              </a:rPr>
              <a:t>He stopped following the Rules that he learned in school, in the real world</a:t>
            </a:r>
            <a:endParaRPr lang="en-US" b="1"/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School says, "Your grades show others how motivated you are"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Make sure to have your GPA on your resume, and send it to everyone</a:t>
            </a:r>
            <a:endParaRPr lang="en-US"/>
          </a:p>
          <a:p>
            <a:pPr marL="457200" lvl="1" indent="0">
              <a:buClr>
                <a:srgbClr val="1287C3"/>
              </a:buClr>
              <a:buNone/>
            </a:pPr>
            <a:endParaRPr lang="en-US">
              <a:latin typeface="Arial"/>
              <a:cs typeface="Arial"/>
            </a:endParaRPr>
          </a:p>
          <a:p>
            <a:pPr>
              <a:buClr>
                <a:srgbClr val="1287C3"/>
              </a:buClr>
            </a:pPr>
            <a:r>
              <a:rPr lang="en-US" b="1">
                <a:latin typeface="Arial"/>
                <a:cs typeface="Arial"/>
              </a:rPr>
              <a:t>Stopped applying to low level jobs on Career Builder, Monster, </a:t>
            </a:r>
            <a:r>
              <a:rPr lang="en-US" b="1" err="1">
                <a:latin typeface="Arial"/>
                <a:cs typeface="Arial"/>
              </a:rPr>
              <a:t>Craiglist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Created an online portfolio and reached out to people he wanted to learn from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Offered "free work" in return for knowledge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Self-Educated in  the areas in which he wanted to work</a:t>
            </a:r>
          </a:p>
          <a:p>
            <a:pPr>
              <a:buClr>
                <a:srgbClr val="1287C3"/>
              </a:buClr>
            </a:pPr>
            <a:endParaRPr lang="en-US">
              <a:latin typeface="Arial"/>
              <a:cs typeface="Arial"/>
            </a:endParaRPr>
          </a:p>
          <a:p>
            <a:pPr lvl="1">
              <a:buClr>
                <a:srgbClr val="1287C3"/>
              </a:buClr>
            </a:pPr>
            <a:endParaRPr lang="en-US">
              <a:latin typeface="Arial"/>
              <a:cs typeface="Arial"/>
            </a:endParaRPr>
          </a:p>
          <a:p>
            <a:pPr marL="457200" lvl="1" indent="0">
              <a:buClr>
                <a:srgbClr val="1287C3"/>
              </a:buClr>
              <a:buNone/>
            </a:pPr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6005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2ECA0-159C-4A08-84FB-AA76FDBC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Step #2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39FF4-7A90-4501-B7AB-6A6E18FFF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3" y="2667000"/>
            <a:ext cx="10455130" cy="3685309"/>
          </a:xfrm>
        </p:spPr>
        <p:txBody>
          <a:bodyPr/>
          <a:lstStyle/>
          <a:p>
            <a:r>
              <a:rPr lang="en-US" b="1">
                <a:latin typeface="Arial"/>
                <a:cs typeface="Arial"/>
              </a:rPr>
              <a:t>Charlie built a blog to go with his portfolio 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Shared his job failures and what he was going to do to change it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Enabled him to be "Googleable"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Told a story that supported his mission and goals</a:t>
            </a:r>
          </a:p>
          <a:p>
            <a:pPr marL="457200" lvl="1" indent="0">
              <a:buClr>
                <a:srgbClr val="1287C3"/>
              </a:buClr>
              <a:buNone/>
            </a:pPr>
            <a:endParaRPr lang="en-US"/>
          </a:p>
          <a:p>
            <a:pPr lvl="1">
              <a:buClr>
                <a:srgbClr val="1287C3"/>
              </a:buClr>
            </a:pPr>
            <a:endParaRPr lang="en-US"/>
          </a:p>
          <a:p>
            <a:pPr lvl="1">
              <a:buClr>
                <a:srgbClr val="1287C3"/>
              </a:buClr>
            </a:pPr>
            <a:endParaRPr lang="en-US"/>
          </a:p>
          <a:p>
            <a:pPr>
              <a:buClr>
                <a:srgbClr val="1287C3"/>
              </a:buClr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38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935AF-7731-43F0-A502-F352F5658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Step #3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521E8-ECEC-46DE-AC68-70C8AEF34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3" y="2667000"/>
            <a:ext cx="10455130" cy="3706090"/>
          </a:xfrm>
        </p:spPr>
        <p:txBody>
          <a:bodyPr/>
          <a:lstStyle/>
          <a:p>
            <a:r>
              <a:rPr lang="en-US" b="1">
                <a:latin typeface="Arial"/>
                <a:cs typeface="Arial"/>
              </a:rPr>
              <a:t>He wrote "The Recession Proof Graduate"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Downloaded over 150,000 times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2 Ted Talks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Helped others reach the New York Times' best sellers list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Worked with other authors to help them launch their books</a:t>
            </a:r>
          </a:p>
          <a:p>
            <a:pPr lvl="1">
              <a:buClr>
                <a:srgbClr val="1287C3"/>
              </a:buClr>
            </a:pPr>
            <a:r>
              <a:rPr lang="en-US">
                <a:latin typeface="Arial"/>
                <a:cs typeface="Arial"/>
              </a:rPr>
              <a:t>All before the age of 30</a:t>
            </a:r>
          </a:p>
        </p:txBody>
      </p:sp>
    </p:spTree>
    <p:extLst>
      <p:ext uri="{BB962C8B-B14F-4D97-AF65-F5344CB8AC3E}">
        <p14:creationId xmlns:p14="http://schemas.microsoft.com/office/powerpoint/2010/main" val="1486699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260ACC13-B825-49F3-93DE-C8B8F2FA37A1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F947B31F-CA03-4793-845D-FD86BABC1A1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DCDDE94D-F78C-4A48-AEA6-E922FC99A15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3445A886-F3CA-4DE4-90D7-535F9707B79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A8999CB6-C053-418B-AE37-E470804D251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81EA3E26-BFCD-4396-AE8A-2A9828BFFBA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5F9BC582-73A6-4D8A-8738-E364764893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4C39A5A-6D63-4FAC-B6C2-D37778B97ACD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80E46C4F-3514-46CB-AE42-CB607835263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E5084902-5C24-45E2-B5A3-092541E3CE7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37FA1E91-A8BC-48A2-AC9A-E89FD9612F7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764E3167-8F97-4F74-BF1C-06B09CB712D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7008DBEC-8AE7-4A3E-92FB-A56EDF90DF0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0A04160F-52CD-4394-AAF9-EE7B5A1F47E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0" name="Rounded Rectangle 16">
            <a:extLst>
              <a:ext uri="{FF2B5EF4-FFF2-40B4-BE49-F238E27FC236}">
                <a16:creationId xmlns:a16="http://schemas.microsoft.com/office/drawing/2014/main" id="{55599FE3-8CCE-4364-9F89-0C11699C4F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E0929D45-BD52-44D7-B6DD-C44D71174E0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t="3451" r="-3" b="-3"/>
          <a:stretch/>
        </p:blipFill>
        <p:spPr>
          <a:xfrm>
            <a:off x="4941202" y="1011765"/>
            <a:ext cx="6237359" cy="45467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81D4E4-DBCD-4219-9987-5CB6A949B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2812385" cy="1752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/>
              <a:t>Leading the Change in your JAG classroom</a:t>
            </a:r>
            <a:endParaRPr lang="en-US" sz="320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D94B1C5-EE6E-4C62-B182-BBE8D865A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4310" y="2666999"/>
            <a:ext cx="2812387" cy="31242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85750" algn="l">
              <a:buFont typeface="Arial"/>
              <a:buChar char="•"/>
            </a:pPr>
            <a:r>
              <a:rPr lang="en-US" b="1"/>
              <a:t>When teachers are asked why don’t you bring inquiry in the classroom?</a:t>
            </a:r>
            <a:endParaRPr lang="en-US"/>
          </a:p>
          <a:p>
            <a:pPr algn="l">
              <a:buFont typeface="Arial"/>
              <a:buChar char="•"/>
            </a:pPr>
            <a:endParaRPr lang="en-US"/>
          </a:p>
          <a:p>
            <a:pPr marL="742950" lvl="1" indent="-285750">
              <a:buFont typeface="Arial"/>
              <a:buChar char="•"/>
            </a:pPr>
            <a:r>
              <a:rPr lang="en-US" sz="1800"/>
              <a:t>"Don’t have enough time"</a:t>
            </a:r>
          </a:p>
          <a:p>
            <a:pPr marL="742950" indent="-285750" algn="l">
              <a:buFont typeface="Arial"/>
              <a:buChar char="•"/>
            </a:pPr>
            <a:r>
              <a:rPr lang="en-US"/>
              <a:t>"Focus on standards"</a:t>
            </a:r>
          </a:p>
        </p:txBody>
      </p:sp>
    </p:spTree>
    <p:extLst>
      <p:ext uri="{BB962C8B-B14F-4D97-AF65-F5344CB8AC3E}">
        <p14:creationId xmlns:p14="http://schemas.microsoft.com/office/powerpoint/2010/main" val="5972541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502</Words>
  <Application>Microsoft Office PowerPoint</Application>
  <PresentationFormat>Widescreen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Corbel</vt:lpstr>
      <vt:lpstr>Parallax</vt:lpstr>
      <vt:lpstr>PBL Using 20% Time </vt:lpstr>
      <vt:lpstr>ATTENTION!!! There is a shift in the Education Culture</vt:lpstr>
      <vt:lpstr>20% Time Inquiry &amp; Innovation </vt:lpstr>
      <vt:lpstr>Case Study  "The Recession Proof Graduate"</vt:lpstr>
      <vt:lpstr>What happened to Charlie?</vt:lpstr>
      <vt:lpstr>Step #1</vt:lpstr>
      <vt:lpstr>Step #2</vt:lpstr>
      <vt:lpstr>Step #3</vt:lpstr>
      <vt:lpstr>Leading the Change in your JAG classroom</vt:lpstr>
      <vt:lpstr>You have the Advantage!!</vt:lpstr>
      <vt:lpstr>Example of Using 20% Time  in the JAG Classroom</vt:lpstr>
      <vt:lpstr>Ways to incorporate Inquiry and Innovation in your JAG classroom </vt:lpstr>
      <vt:lpstr>How does it work? </vt:lpstr>
      <vt:lpstr>What Does It Look Like? (Sample session)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PBL Using 20% Time</dc:title>
  <dc:creator>Richard Webb M.Ed.</dc:creator>
  <cp:lastModifiedBy>Richard Webb M.Ed.</cp:lastModifiedBy>
  <cp:revision>2</cp:revision>
  <dcterms:modified xsi:type="dcterms:W3CDTF">2017-10-31T17:33:14Z</dcterms:modified>
</cp:coreProperties>
</file>