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b17977fe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b17977fe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dcabdec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dcabdec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dcabdecc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dcabdecc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dcabdecc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dcabdecc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dcabdecc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dcabdecc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dcabdecc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dcabdecc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dcabdecc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dcabdecc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dcabdecc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dcabdecc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park.adobe.com/video/kpiEpdWxOH0J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2090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rPr>
              <a:t>Re-Cycle</a:t>
            </a:r>
            <a:endParaRPr>
              <a:solidFill>
                <a:srgbClr val="FFFFFF"/>
              </a:solidFill>
            </a:endParaRPr>
          </a:p>
        </p:txBody>
      </p:sp>
      <p:sp>
        <p:nvSpPr>
          <p:cNvPr id="55" name="Google Shape;55;p13"/>
          <p:cNvSpPr txBox="1"/>
          <p:nvPr>
            <p:ph idx="1" type="subTitle"/>
          </p:nvPr>
        </p:nvSpPr>
        <p:spPr>
          <a:xfrm>
            <a:off x="311700" y="37878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311700" y="1140025"/>
            <a:ext cx="8520600" cy="222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u="sng">
                <a:solidFill>
                  <a:schemeClr val="hlink"/>
                </a:solidFill>
                <a:hlinkClick r:id="rId3"/>
              </a:rPr>
              <a:t>https://spark.adobe.com/video/kpiEpdWxOH0Jr</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Executive Summary</a:t>
            </a:r>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solidFill>
                  <a:schemeClr val="dk1"/>
                </a:solidFill>
              </a:rPr>
              <a:t>Re-cycle is a green environmental friendly bicycle that stores and redistributes energy through the user pedaling. Get a workout and get to work with Re-cycle. Similar concept to the hand crank flashlight, the re-cycle bike makes you work to get rewarded. This encourages an active lifestyle while helping to reduce pollution from burning fossil fuels. The more you pedal the more time you’ll have to cruise off the stored energy you have worked for.</a:t>
            </a:r>
            <a:endParaRPr sz="2400">
              <a:solidFill>
                <a:schemeClr val="dk1"/>
              </a:solidFill>
            </a:endParaRPr>
          </a:p>
          <a:p>
            <a:pPr indent="0" lvl="0" marL="0" rtl="0" algn="l">
              <a:spcBef>
                <a:spcPts val="0"/>
              </a:spcBef>
              <a:spcAft>
                <a:spcPts val="1600"/>
              </a:spcAft>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Market </a:t>
            </a:r>
            <a:r>
              <a:rPr lang="en">
                <a:solidFill>
                  <a:srgbClr val="000000"/>
                </a:solidFill>
              </a:rPr>
              <a:t>Research</a:t>
            </a:r>
            <a:r>
              <a:rPr lang="en">
                <a:solidFill>
                  <a:srgbClr val="000000"/>
                </a:solidFill>
              </a:rPr>
              <a:t> </a:t>
            </a:r>
            <a:endParaRPr>
              <a:solidFill>
                <a:srgbClr val="000000"/>
              </a:solidFill>
            </a:endParaRPr>
          </a:p>
        </p:txBody>
      </p:sp>
      <p:sp>
        <p:nvSpPr>
          <p:cNvPr id="72" name="Google Shape;72;p16"/>
          <p:cNvSpPr txBox="1"/>
          <p:nvPr>
            <p:ph idx="1" type="body"/>
          </p:nvPr>
        </p:nvSpPr>
        <p:spPr>
          <a:xfrm>
            <a:off x="125" y="457000"/>
            <a:ext cx="9144000" cy="4686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sz="2400">
                <a:solidFill>
                  <a:srgbClr val="000000"/>
                </a:solidFill>
              </a:rPr>
              <a:t>85%</a:t>
            </a:r>
            <a:r>
              <a:rPr lang="en" sz="2000">
                <a:solidFill>
                  <a:srgbClr val="000000"/>
                </a:solidFill>
              </a:rPr>
              <a:t> of the American population owns a car (U.S. Department of State)</a:t>
            </a:r>
            <a:r>
              <a:rPr lang="en" sz="2000">
                <a:solidFill>
                  <a:srgbClr val="000000"/>
                </a:solidFill>
              </a:rPr>
              <a:t> </a:t>
            </a:r>
            <a:endParaRPr sz="2000">
              <a:solidFill>
                <a:srgbClr val="000000"/>
              </a:solidFill>
            </a:endParaRPr>
          </a:p>
          <a:p>
            <a:pPr indent="-355600" lvl="0" marL="457200" rtl="0" algn="l">
              <a:spcBef>
                <a:spcPts val="0"/>
              </a:spcBef>
              <a:spcAft>
                <a:spcPts val="0"/>
              </a:spcAft>
              <a:buClr>
                <a:srgbClr val="000000"/>
              </a:buClr>
              <a:buSzPts val="2000"/>
              <a:buChar char="●"/>
            </a:pPr>
            <a:r>
              <a:t/>
            </a:r>
            <a:endParaRPr sz="2000">
              <a:solidFill>
                <a:srgbClr val="000000"/>
              </a:solidFill>
            </a:endParaRPr>
          </a:p>
          <a:p>
            <a:pPr indent="-342900" lvl="0" marL="457200" rtl="0" algn="l">
              <a:spcBef>
                <a:spcPts val="0"/>
              </a:spcBef>
              <a:spcAft>
                <a:spcPts val="0"/>
              </a:spcAft>
              <a:buClr>
                <a:srgbClr val="000000"/>
              </a:buClr>
              <a:buSzPts val="1800"/>
              <a:buChar char="●"/>
            </a:pPr>
            <a:r>
              <a:rPr lang="en" sz="2000">
                <a:solidFill>
                  <a:srgbClr val="000000"/>
                </a:solidFill>
              </a:rPr>
              <a:t>Only </a:t>
            </a:r>
            <a:r>
              <a:rPr b="1" lang="en" sz="2400">
                <a:solidFill>
                  <a:srgbClr val="000000"/>
                </a:solidFill>
              </a:rPr>
              <a:t>62% </a:t>
            </a:r>
            <a:r>
              <a:rPr lang="en" sz="2000">
                <a:solidFill>
                  <a:srgbClr val="000000"/>
                </a:solidFill>
              </a:rPr>
              <a:t>of students at Madison High School reported themselves at a healthy weight (Maine Integrated Youth Health Survey)</a:t>
            </a:r>
            <a:endParaRPr sz="2000">
              <a:solidFill>
                <a:srgbClr val="000000"/>
              </a:solidFill>
            </a:endParaRPr>
          </a:p>
          <a:p>
            <a:pPr indent="-355600" lvl="0" marL="457200" rtl="0" algn="l">
              <a:spcBef>
                <a:spcPts val="0"/>
              </a:spcBef>
              <a:spcAft>
                <a:spcPts val="0"/>
              </a:spcAft>
              <a:buClr>
                <a:srgbClr val="000000"/>
              </a:buClr>
              <a:buSzPts val="2000"/>
              <a:buChar char="●"/>
            </a:pPr>
            <a:r>
              <a:t/>
            </a:r>
            <a:endParaRPr sz="2000">
              <a:solidFill>
                <a:srgbClr val="000000"/>
              </a:solidFill>
            </a:endParaRPr>
          </a:p>
          <a:p>
            <a:pPr indent="-342900" lvl="0" marL="457200" rtl="0" algn="l">
              <a:spcBef>
                <a:spcPts val="0"/>
              </a:spcBef>
              <a:spcAft>
                <a:spcPts val="0"/>
              </a:spcAft>
              <a:buClr>
                <a:srgbClr val="000000"/>
              </a:buClr>
              <a:buSzPts val="1800"/>
              <a:buChar char="●"/>
            </a:pPr>
            <a:r>
              <a:rPr lang="en" sz="2000">
                <a:solidFill>
                  <a:srgbClr val="000000"/>
                </a:solidFill>
              </a:rPr>
              <a:t>The average American spends </a:t>
            </a:r>
            <a:r>
              <a:rPr b="1" lang="en" sz="2400">
                <a:solidFill>
                  <a:srgbClr val="000000"/>
                </a:solidFill>
              </a:rPr>
              <a:t>26.4 </a:t>
            </a:r>
            <a:r>
              <a:rPr lang="en" sz="2000">
                <a:solidFill>
                  <a:srgbClr val="000000"/>
                </a:solidFill>
              </a:rPr>
              <a:t>minutes traveling to work (U.S. Census)</a:t>
            </a:r>
            <a:endParaRPr sz="2000">
              <a:solidFill>
                <a:srgbClr val="000000"/>
              </a:solidFill>
            </a:endParaRPr>
          </a:p>
          <a:p>
            <a:pPr indent="0" lvl="0" marL="0" rtl="0" algn="ctr">
              <a:spcBef>
                <a:spcPts val="0"/>
              </a:spcBef>
              <a:spcAft>
                <a:spcPts val="0"/>
              </a:spcAft>
              <a:buClr>
                <a:schemeClr val="dk1"/>
              </a:buClr>
              <a:buSzPts val="1100"/>
              <a:buFont typeface="Arial"/>
              <a:buNone/>
            </a:pPr>
            <a:r>
              <a:rPr lang="en" sz="2000">
                <a:solidFill>
                  <a:srgbClr val="000000"/>
                </a:solidFill>
              </a:rPr>
              <a:t>The</a:t>
            </a:r>
            <a:r>
              <a:rPr lang="en" sz="2000">
                <a:solidFill>
                  <a:srgbClr val="000000"/>
                </a:solidFill>
              </a:rPr>
              <a:t> re-cycle bike will help fix these problems. For one this can help reduce the obesity rate by giving people a reason to actually want to exercise. It can also get people who only travel short distances daily a chance to avoid the traffic they have to deal with when they are driving a car. Why not spend that time on the Re-Cycle? </a:t>
            </a:r>
            <a:endParaRPr sz="2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Market </a:t>
            </a:r>
            <a:r>
              <a:rPr lang="en"/>
              <a:t>Research</a:t>
            </a:r>
            <a:r>
              <a:rPr lang="en"/>
              <a:t> (continued)</a:t>
            </a:r>
            <a:endParaRPr/>
          </a:p>
        </p:txBody>
      </p:sp>
      <p:sp>
        <p:nvSpPr>
          <p:cNvPr id="78" name="Google Shape;78;p17"/>
          <p:cNvSpPr txBox="1"/>
          <p:nvPr>
            <p:ph idx="1" type="body"/>
          </p:nvPr>
        </p:nvSpPr>
        <p:spPr>
          <a:xfrm>
            <a:off x="311700" y="11275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1"/>
                </a:solidFill>
              </a:rPr>
              <a:t>Main Competition:</a:t>
            </a:r>
            <a:r>
              <a:rPr lang="en" sz="2400">
                <a:solidFill>
                  <a:schemeClr val="dk1"/>
                </a:solidFill>
              </a:rPr>
              <a:t> </a:t>
            </a:r>
            <a:r>
              <a:rPr lang="en" sz="2400">
                <a:solidFill>
                  <a:srgbClr val="000000"/>
                </a:solidFill>
              </a:rPr>
              <a:t>Hybrid car and motorcycle companies like Prius, Nissan, and Harley Davidson. </a:t>
            </a:r>
            <a:endParaRPr sz="2400">
              <a:solidFill>
                <a:srgbClr val="000000"/>
              </a:solidFill>
            </a:endParaRPr>
          </a:p>
          <a:p>
            <a:pPr indent="0" lvl="0" marL="0" rtl="0" algn="l">
              <a:spcBef>
                <a:spcPts val="0"/>
              </a:spcBef>
              <a:spcAft>
                <a:spcPts val="0"/>
              </a:spcAft>
              <a:buClr>
                <a:schemeClr val="dk1"/>
              </a:buClr>
              <a:buSzPts val="1100"/>
              <a:buFont typeface="Arial"/>
              <a:buNone/>
            </a:pPr>
            <a:r>
              <a:rPr b="1" lang="en" sz="2400">
                <a:solidFill>
                  <a:srgbClr val="000000"/>
                </a:solidFill>
              </a:rPr>
              <a:t>Why we work</a:t>
            </a:r>
            <a:r>
              <a:rPr lang="en" sz="2400">
                <a:solidFill>
                  <a:srgbClr val="000000"/>
                </a:solidFill>
              </a:rPr>
              <a:t>: We will appeal to every single reason why a person loves cars. We will have radio, heated seats, and very good mileage per charge.</a:t>
            </a:r>
            <a:endParaRPr sz="2400">
              <a:solidFill>
                <a:srgbClr val="000000"/>
              </a:solidFill>
            </a:endParaRPr>
          </a:p>
          <a:p>
            <a:pPr indent="0" lvl="0" marL="0" rtl="0" algn="l">
              <a:spcBef>
                <a:spcPts val="0"/>
              </a:spcBef>
              <a:spcAft>
                <a:spcPts val="0"/>
              </a:spcAft>
              <a:buClr>
                <a:schemeClr val="dk1"/>
              </a:buClr>
              <a:buSzPts val="1100"/>
              <a:buFont typeface="Arial"/>
              <a:buNone/>
            </a:pPr>
            <a:r>
              <a:rPr b="1" lang="en" sz="2400">
                <a:solidFill>
                  <a:srgbClr val="000000"/>
                </a:solidFill>
              </a:rPr>
              <a:t>Our Location</a:t>
            </a:r>
            <a:r>
              <a:rPr lang="en" sz="2400">
                <a:solidFill>
                  <a:srgbClr val="000000"/>
                </a:solidFill>
              </a:rPr>
              <a:t>: We are opening our company in cities like New York, Boston, and Washington D.C, where bikes would be very useful.</a:t>
            </a:r>
            <a:endParaRPr sz="2400">
              <a:solidFill>
                <a:srgbClr val="000000"/>
              </a:solidFill>
            </a:endParaRPr>
          </a:p>
          <a:p>
            <a:pPr indent="0" lvl="0" marL="0" rtl="0" algn="l">
              <a:spcBef>
                <a:spcPts val="0"/>
              </a:spcBef>
              <a:spcAft>
                <a:spcPts val="0"/>
              </a:spcAft>
              <a:buClr>
                <a:schemeClr val="dk1"/>
              </a:buClr>
              <a:buSzPts val="1100"/>
              <a:buFont typeface="Arial"/>
              <a:buNone/>
            </a:pPr>
            <a:r>
              <a:t/>
            </a:r>
            <a:endParaRPr sz="2400">
              <a:solidFill>
                <a:srgbClr val="000000"/>
              </a:solidFill>
            </a:endParaRPr>
          </a:p>
          <a:p>
            <a:pPr indent="0" lvl="0" marL="0" rtl="0" algn="l">
              <a:spcBef>
                <a:spcPts val="0"/>
              </a:spcBef>
              <a:spcAft>
                <a:spcPts val="0"/>
              </a:spcAft>
              <a:buClr>
                <a:schemeClr val="dk1"/>
              </a:buClr>
              <a:buSzPts val="1100"/>
              <a:buFont typeface="Arial"/>
              <a:buNone/>
            </a:pPr>
            <a:r>
              <a:t/>
            </a:r>
            <a:endParaRPr sz="2400">
              <a:solidFill>
                <a:srgbClr val="000000"/>
              </a:solidFill>
            </a:endParaRPr>
          </a:p>
          <a:p>
            <a:pPr indent="0" lvl="0" marL="0" rtl="0" algn="l">
              <a:spcBef>
                <a:spcPts val="0"/>
              </a:spcBef>
              <a:spcAft>
                <a:spcPts val="1600"/>
              </a:spcAft>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rPr>
              <a:t>Marketing Strategy</a:t>
            </a:r>
            <a:endParaRPr>
              <a:highlight>
                <a:srgbClr val="FFFFFF"/>
              </a:highlight>
            </a:endParaRPr>
          </a:p>
        </p:txBody>
      </p:sp>
      <p:sp>
        <p:nvSpPr>
          <p:cNvPr id="84" name="Google Shape;84;p18"/>
          <p:cNvSpPr txBox="1"/>
          <p:nvPr>
            <p:ph idx="1" type="body"/>
          </p:nvPr>
        </p:nvSpPr>
        <p:spPr>
          <a:xfrm>
            <a:off x="122825" y="1152475"/>
            <a:ext cx="8966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000000"/>
                </a:solidFill>
                <a:highlight>
                  <a:srgbClr val="FFFFFF"/>
                </a:highlight>
              </a:rPr>
              <a:t>Our Audience:</a:t>
            </a:r>
            <a:r>
              <a:rPr lang="en">
                <a:solidFill>
                  <a:srgbClr val="000000"/>
                </a:solidFill>
                <a:highlight>
                  <a:srgbClr val="FFFFFF"/>
                </a:highlight>
              </a:rPr>
              <a:t> Environmental friendly, exercise enthusiasts living in bike friendly areas.</a:t>
            </a:r>
            <a:endParaRPr>
              <a:solidFill>
                <a:srgbClr val="000000"/>
              </a:solidFill>
              <a:highlight>
                <a:srgbClr val="FFFFFF"/>
              </a:highlight>
            </a:endParaRPr>
          </a:p>
          <a:p>
            <a:pPr indent="0" lvl="0" marL="0" rtl="0" algn="l">
              <a:spcBef>
                <a:spcPts val="0"/>
              </a:spcBef>
              <a:spcAft>
                <a:spcPts val="0"/>
              </a:spcAft>
              <a:buClr>
                <a:schemeClr val="dk1"/>
              </a:buClr>
              <a:buSzPts val="1100"/>
              <a:buFont typeface="Arial"/>
              <a:buNone/>
            </a:pPr>
            <a:r>
              <a:rPr b="1" lang="en">
                <a:solidFill>
                  <a:srgbClr val="000000"/>
                </a:solidFill>
                <a:highlight>
                  <a:srgbClr val="FFFFFF"/>
                </a:highlight>
              </a:rPr>
              <a:t>Our Target Area:</a:t>
            </a:r>
            <a:r>
              <a:rPr lang="en">
                <a:solidFill>
                  <a:srgbClr val="000000"/>
                </a:solidFill>
                <a:highlight>
                  <a:srgbClr val="FFFFFF"/>
                </a:highlight>
              </a:rPr>
              <a:t> Bike Friendly Cities in Warmer Climates.</a:t>
            </a:r>
            <a:endParaRPr>
              <a:solidFill>
                <a:srgbClr val="000000"/>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rgbClr val="000000"/>
              </a:solidFill>
              <a:highlight>
                <a:srgbClr val="FFFFFF"/>
              </a:highlight>
            </a:endParaRPr>
          </a:p>
          <a:p>
            <a:pPr indent="0" lvl="0" marL="0" rtl="0" algn="l">
              <a:spcBef>
                <a:spcPts val="0"/>
              </a:spcBef>
              <a:spcAft>
                <a:spcPts val="0"/>
              </a:spcAft>
              <a:buClr>
                <a:schemeClr val="dk1"/>
              </a:buClr>
              <a:buSzPts val="1100"/>
              <a:buFont typeface="Arial"/>
              <a:buNone/>
            </a:pPr>
            <a:r>
              <a:rPr b="1" lang="en">
                <a:solidFill>
                  <a:srgbClr val="000000"/>
                </a:solidFill>
                <a:highlight>
                  <a:srgbClr val="FFFFFF"/>
                </a:highlight>
              </a:rPr>
              <a:t>Our Benefit:</a:t>
            </a:r>
            <a:r>
              <a:rPr lang="en">
                <a:solidFill>
                  <a:srgbClr val="000000"/>
                </a:solidFill>
                <a:highlight>
                  <a:srgbClr val="FFFFFF"/>
                </a:highlight>
              </a:rPr>
              <a:t> This will give people who are against using fossil fuels a chance to get places without using a regular bike that needs to be pedaled the whole time. </a:t>
            </a:r>
            <a:endParaRPr>
              <a:solidFill>
                <a:srgbClr val="000000"/>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rgbClr val="000000"/>
              </a:solidFill>
              <a:highlight>
                <a:srgbClr val="FFFFFF"/>
              </a:highlight>
            </a:endParaRPr>
          </a:p>
          <a:p>
            <a:pPr indent="0" lvl="0" marL="0" rtl="0" algn="l">
              <a:spcBef>
                <a:spcPts val="0"/>
              </a:spcBef>
              <a:spcAft>
                <a:spcPts val="0"/>
              </a:spcAft>
              <a:buClr>
                <a:schemeClr val="dk1"/>
              </a:buClr>
              <a:buSzPts val="1100"/>
              <a:buFont typeface="Arial"/>
              <a:buNone/>
            </a:pPr>
            <a:r>
              <a:rPr lang="en">
                <a:solidFill>
                  <a:srgbClr val="000000"/>
                </a:solidFill>
                <a:highlight>
                  <a:srgbClr val="FFFFFF"/>
                </a:highlight>
              </a:rPr>
              <a:t>Our Strategy: To get our name out there we could start by advertising on popularly used social media such as Snapchat, Instagram, Facebook Marketplace, Twitter. </a:t>
            </a:r>
            <a:endParaRPr>
              <a:solidFill>
                <a:srgbClr val="000000"/>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rgbClr val="000000"/>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rgbClr val="000000"/>
              </a:solidFill>
              <a:highlight>
                <a:srgbClr val="FFFFFF"/>
              </a:highlight>
            </a:endParaRPr>
          </a:p>
          <a:p>
            <a:pPr indent="0" lvl="0" marL="0" rtl="0" algn="l">
              <a:spcBef>
                <a:spcPts val="0"/>
              </a:spcBef>
              <a:spcAft>
                <a:spcPts val="1600"/>
              </a:spcAft>
              <a:buNone/>
            </a:pPr>
            <a:r>
              <a:t/>
            </a:r>
            <a:endParaRPr>
              <a:solidFill>
                <a:srgbClr val="000000"/>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Financial</a:t>
            </a:r>
            <a:r>
              <a:rPr lang="en">
                <a:solidFill>
                  <a:srgbClr val="FFFFFF"/>
                </a:solidFill>
              </a:rPr>
              <a:t> Plan</a:t>
            </a:r>
            <a:endParaRPr>
              <a:solidFill>
                <a:srgbClr val="FFFFFF"/>
              </a:solidFill>
            </a:endParaRPr>
          </a:p>
        </p:txBody>
      </p:sp>
      <p:sp>
        <p:nvSpPr>
          <p:cNvPr id="90" name="Google Shape;90;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rgbClr val="FFFFFF"/>
                </a:solidFill>
              </a:rPr>
              <a:t>Revenue: </a:t>
            </a:r>
            <a:endParaRPr b="1" sz="2000">
              <a:solidFill>
                <a:srgbClr val="FFFFFF"/>
              </a:solidFill>
            </a:endParaRPr>
          </a:p>
          <a:p>
            <a:pPr indent="0" lvl="0" marL="0" rtl="0" algn="l">
              <a:spcBef>
                <a:spcPts val="0"/>
              </a:spcBef>
              <a:spcAft>
                <a:spcPts val="0"/>
              </a:spcAft>
              <a:buClr>
                <a:schemeClr val="dk1"/>
              </a:buClr>
              <a:buSzPts val="1100"/>
              <a:buFont typeface="Arial"/>
              <a:buNone/>
            </a:pPr>
            <a:r>
              <a:rPr lang="en" sz="2000">
                <a:solidFill>
                  <a:srgbClr val="FFFFFF"/>
                </a:solidFill>
              </a:rPr>
              <a:t>The Re-Cycle bike will start at $10,000 and prices may vary depending on different models that are designed. </a:t>
            </a:r>
            <a:endParaRPr sz="2000">
              <a:solidFill>
                <a:srgbClr val="FFFFFF"/>
              </a:solidFill>
            </a:endParaRPr>
          </a:p>
          <a:p>
            <a:pPr indent="0" lvl="0" marL="0" rtl="0" algn="l">
              <a:spcBef>
                <a:spcPts val="0"/>
              </a:spcBef>
              <a:spcAft>
                <a:spcPts val="0"/>
              </a:spcAft>
              <a:buClr>
                <a:schemeClr val="dk1"/>
              </a:buClr>
              <a:buSzPts val="1100"/>
              <a:buFont typeface="Arial"/>
              <a:buNone/>
            </a:pPr>
            <a:r>
              <a:rPr lang="en" sz="2000">
                <a:solidFill>
                  <a:srgbClr val="FFFFFF"/>
                </a:solidFill>
              </a:rPr>
              <a:t>This price is determined due to the cost of manufacturing, shipping, and maintenance services. It costs approximately $6000.00 to build the whole bike. When manufacturing and shipping come into the picture it raises the price about $1500.00, with a total production cost of $7500.00 and a profit of $2500.00 per bike. </a:t>
            </a:r>
            <a:endParaRPr sz="2000">
              <a:solidFill>
                <a:srgbClr val="FFFFFF"/>
              </a:solidFill>
            </a:endParaRPr>
          </a:p>
          <a:p>
            <a:pPr indent="0" lvl="0" marL="0" rtl="0" algn="l">
              <a:spcBef>
                <a:spcPts val="0"/>
              </a:spcBef>
              <a:spcAft>
                <a:spcPts val="0"/>
              </a:spcAft>
              <a:buClr>
                <a:schemeClr val="dk1"/>
              </a:buClr>
              <a:buSzPts val="1100"/>
              <a:buFont typeface="Arial"/>
              <a:buNone/>
            </a:pPr>
            <a:r>
              <a:t/>
            </a:r>
            <a:endParaRPr sz="2000">
              <a:solidFill>
                <a:srgbClr val="FFFFFF"/>
              </a:solidFill>
            </a:endParaRPr>
          </a:p>
          <a:p>
            <a:pPr indent="0" lvl="0" marL="0" rtl="0" algn="l">
              <a:spcBef>
                <a:spcPts val="0"/>
              </a:spcBef>
              <a:spcAft>
                <a:spcPts val="0"/>
              </a:spcAft>
              <a:buClr>
                <a:schemeClr val="dk1"/>
              </a:buClr>
              <a:buSzPts val="1100"/>
              <a:buFont typeface="Arial"/>
              <a:buNone/>
            </a:pPr>
            <a:r>
              <a:t/>
            </a:r>
            <a:endParaRPr sz="20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lang="en"/>
              <a:t> Plan (continued)</a:t>
            </a:r>
            <a:endParaRPr/>
          </a:p>
        </p:txBody>
      </p:sp>
      <p:sp>
        <p:nvSpPr>
          <p:cNvPr id="96" name="Google Shape;96;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rPr>
              <a:t>Cost Structure: </a:t>
            </a:r>
            <a:endParaRPr sz="2400">
              <a:solidFill>
                <a:schemeClr val="dk1"/>
              </a:solidFill>
            </a:endParaRPr>
          </a:p>
          <a:p>
            <a:pPr indent="0" lvl="0" marL="0" rtl="0" algn="l">
              <a:spcBef>
                <a:spcPts val="0"/>
              </a:spcBef>
              <a:spcAft>
                <a:spcPts val="0"/>
              </a:spcAft>
              <a:buClr>
                <a:schemeClr val="dk1"/>
              </a:buClr>
              <a:buSzPts val="1100"/>
              <a:buFont typeface="Arial"/>
              <a:buNone/>
            </a:pPr>
            <a:r>
              <a:rPr lang="en" sz="2000">
                <a:solidFill>
                  <a:srgbClr val="000000"/>
                </a:solidFill>
              </a:rPr>
              <a:t>Our start-up costs will include the cost of buying and building the machines, the price to rent or lease a building to act as our main production studio including utilities, employee salaries, and marketing costs. We will need a 5 million dollar loan to cover these costs.</a:t>
            </a:r>
            <a:endParaRPr sz="2000">
              <a:solidFill>
                <a:srgbClr val="000000"/>
              </a:solidFill>
            </a:endParaRPr>
          </a:p>
          <a:p>
            <a:pPr indent="0" lvl="0" marL="0" rtl="0" algn="l">
              <a:spcBef>
                <a:spcPts val="0"/>
              </a:spcBef>
              <a:spcAft>
                <a:spcPts val="0"/>
              </a:spcAft>
              <a:buClr>
                <a:schemeClr val="dk1"/>
              </a:buClr>
              <a:buSzPts val="1100"/>
              <a:buFont typeface="Arial"/>
              <a:buNone/>
            </a:pPr>
            <a:r>
              <a:rPr lang="en" sz="2000">
                <a:solidFill>
                  <a:schemeClr val="dk1"/>
                </a:solidFill>
              </a:rPr>
              <a:t>With a profit of $2500.00 per bike we would need to sell 200 bikes per year to pay off our 5 million dollar loan over a 10 year span</a:t>
            </a:r>
            <a:endParaRPr sz="2000">
              <a:solidFill>
                <a:schemeClr val="dk1"/>
              </a:solidFill>
            </a:endParaRPr>
          </a:p>
          <a:p>
            <a:pPr indent="0" lvl="0" marL="0" rtl="0" algn="l">
              <a:spcBef>
                <a:spcPts val="0"/>
              </a:spcBef>
              <a:spcAft>
                <a:spcPts val="0"/>
              </a:spcAft>
              <a:buClr>
                <a:schemeClr val="dk1"/>
              </a:buClr>
              <a:buSzPts val="1100"/>
              <a:buFont typeface="Arial"/>
              <a:buNone/>
            </a:pPr>
            <a:r>
              <a:rPr lang="en" sz="2400">
                <a:solidFill>
                  <a:schemeClr val="dk1"/>
                </a:solidFill>
              </a:rPr>
              <a:t>Partners: </a:t>
            </a:r>
            <a:endParaRPr sz="2400">
              <a:solidFill>
                <a:schemeClr val="dk1"/>
              </a:solidFill>
            </a:endParaRPr>
          </a:p>
          <a:p>
            <a:pPr indent="0" lvl="0" marL="0" rtl="0" algn="l">
              <a:spcBef>
                <a:spcPts val="0"/>
              </a:spcBef>
              <a:spcAft>
                <a:spcPts val="0"/>
              </a:spcAft>
              <a:buClr>
                <a:schemeClr val="dk1"/>
              </a:buClr>
              <a:buSzPts val="1100"/>
              <a:buFont typeface="Arial"/>
              <a:buNone/>
            </a:pPr>
            <a:r>
              <a:rPr lang="en" sz="2000">
                <a:solidFill>
                  <a:schemeClr val="dk1"/>
                </a:solidFill>
              </a:rPr>
              <a:t>We would try partnering with local bike shops, such as Mathieu’s in Oakland, Maine and engine repair companies, such as Huffy.</a:t>
            </a:r>
            <a:endParaRPr sz="2000">
              <a:solidFill>
                <a:schemeClr val="dk1"/>
              </a:solidFill>
            </a:endParaRPr>
          </a:p>
          <a:p>
            <a:pPr indent="0" lvl="0" marL="0" rtl="0" algn="l">
              <a:spcBef>
                <a:spcPts val="0"/>
              </a:spcBef>
              <a:spcAft>
                <a:spcPts val="1600"/>
              </a:spcAft>
              <a:buNone/>
            </a:pPr>
            <a:r>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0" name="Shape 100"/>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