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
      <p:font typeface="Lato"/>
      <p:regular r:id="rId16"/>
      <p:bold r:id="rId17"/>
      <p:italic r:id="rId18"/>
      <p:boldItalic r:id="rId19"/>
    </p:embeddedFont>
    <p:embeddedFont>
      <p:font typeface="Changa One"/>
      <p:regular r:id="rId20"/>
      <p: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3412E54-135F-4B66-B076-EDA326CF00F6}">
  <a:tblStyle styleId="{03412E54-135F-4B66-B076-EDA326CF00F6}"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ChangaOne-regular.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ChangaOne-italic.fntdata"/><Relationship Id="rId13" Type="http://schemas.openxmlformats.org/officeDocument/2006/relationships/font" Target="fonts/Roboto-bold.fntdata"/><Relationship Id="rId12" Type="http://schemas.openxmlformats.org/officeDocument/2006/relationships/font" Target="fonts/Robot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Lato-bold.fntdata"/><Relationship Id="rId16" Type="http://schemas.openxmlformats.org/officeDocument/2006/relationships/font" Target="fonts/Lato-regular.fntdata"/><Relationship Id="rId5" Type="http://schemas.openxmlformats.org/officeDocument/2006/relationships/notesMaster" Target="notesMasters/notesMaster1.xml"/><Relationship Id="rId19" Type="http://schemas.openxmlformats.org/officeDocument/2006/relationships/font" Target="fonts/Lato-boldItalic.fntdata"/><Relationship Id="rId6" Type="http://schemas.openxmlformats.org/officeDocument/2006/relationships/slide" Target="slides/slide1.xml"/><Relationship Id="rId18"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4d3596a7eb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4d3596a7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9f17aa185_0_1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9f17aa185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9ed258a07_0_8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9ed258a0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9f17aa185_0_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f17aa18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9f17aa185_0_3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9f17aa18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park.adobe.com/video/y8i14JvGwqj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taylortillinghast.wixsite.com/mamrc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6" name="Shape 66"/>
        <p:cNvGrpSpPr/>
        <p:nvPr/>
      </p:nvGrpSpPr>
      <p:grpSpPr>
        <a:xfrm>
          <a:off x="0" y="0"/>
          <a:ext cx="0" cy="0"/>
          <a:chOff x="0" y="0"/>
          <a:chExt cx="0" cy="0"/>
        </a:xfrm>
      </p:grpSpPr>
      <p:pic>
        <p:nvPicPr>
          <p:cNvPr id="67" name="Google Shape;67;p13"/>
          <p:cNvPicPr preferRelativeResize="0"/>
          <p:nvPr/>
        </p:nvPicPr>
        <p:blipFill>
          <a:blip r:embed="rId3">
            <a:alphaModFix/>
          </a:blip>
          <a:stretch>
            <a:fillRect/>
          </a:stretch>
        </p:blipFill>
        <p:spPr>
          <a:xfrm rot="-5400000">
            <a:off x="5511101" y="995450"/>
            <a:ext cx="2901449" cy="3746351"/>
          </a:xfrm>
          <a:prstGeom prst="rect">
            <a:avLst/>
          </a:prstGeom>
          <a:noFill/>
          <a:ln>
            <a:noFill/>
          </a:ln>
        </p:spPr>
      </p:pic>
      <p:sp>
        <p:nvSpPr>
          <p:cNvPr id="68" name="Google Shape;68;p13"/>
          <p:cNvSpPr txBox="1"/>
          <p:nvPr>
            <p:ph idx="2" type="body"/>
          </p:nvPr>
        </p:nvSpPr>
        <p:spPr>
          <a:xfrm>
            <a:off x="5163775" y="4319350"/>
            <a:ext cx="3596100" cy="43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sz="1200">
              <a:solidFill>
                <a:srgbClr val="000000"/>
              </a:solidFill>
            </a:endParaRPr>
          </a:p>
          <a:p>
            <a:pPr indent="0" lvl="0" marL="0" rtl="0" algn="l">
              <a:spcBef>
                <a:spcPts val="1600"/>
              </a:spcBef>
              <a:spcAft>
                <a:spcPts val="1600"/>
              </a:spcAft>
              <a:buNone/>
            </a:pPr>
            <a:r>
              <a:t/>
            </a:r>
            <a:endParaRPr/>
          </a:p>
        </p:txBody>
      </p:sp>
      <p:sp>
        <p:nvSpPr>
          <p:cNvPr id="69" name="Google Shape;69;p13"/>
          <p:cNvSpPr txBox="1"/>
          <p:nvPr/>
        </p:nvSpPr>
        <p:spPr>
          <a:xfrm>
            <a:off x="403725" y="1799050"/>
            <a:ext cx="4524000" cy="295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4000">
                <a:latin typeface="Cambria"/>
                <a:ea typeface="Cambria"/>
                <a:cs typeface="Cambria"/>
                <a:sym typeface="Cambria"/>
              </a:rPr>
              <a:t>Madison Area Memorial Recreational Community College</a:t>
            </a:r>
            <a:endParaRPr b="1" sz="4000">
              <a:latin typeface="Cambria"/>
              <a:ea typeface="Cambria"/>
              <a:cs typeface="Cambria"/>
              <a:sym typeface="Cambria"/>
            </a:endParaRPr>
          </a:p>
        </p:txBody>
      </p:sp>
      <p:sp>
        <p:nvSpPr>
          <p:cNvPr id="70" name="Google Shape;70;p13"/>
          <p:cNvSpPr txBox="1"/>
          <p:nvPr/>
        </p:nvSpPr>
        <p:spPr>
          <a:xfrm>
            <a:off x="2632800" y="357300"/>
            <a:ext cx="3878400" cy="7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solidFill>
                  <a:srgbClr val="FFFFFF"/>
                </a:solidFill>
                <a:latin typeface="Changa One"/>
                <a:ea typeface="Changa One"/>
                <a:cs typeface="Changa One"/>
                <a:sym typeface="Changa One"/>
              </a:rPr>
              <a:t>M.A.M.R.C.C.</a:t>
            </a:r>
            <a:endParaRPr sz="5000">
              <a:solidFill>
                <a:srgbClr val="FFFFFF"/>
              </a:solidFill>
              <a:latin typeface="Changa One"/>
              <a:ea typeface="Changa One"/>
              <a:cs typeface="Changa One"/>
              <a:sym typeface="Changa On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latin typeface="Changa One"/>
                <a:ea typeface="Changa One"/>
                <a:cs typeface="Changa One"/>
                <a:sym typeface="Changa One"/>
              </a:rPr>
              <a:t>Business </a:t>
            </a:r>
            <a:r>
              <a:rPr lang="en">
                <a:latin typeface="Changa One"/>
                <a:ea typeface="Changa One"/>
                <a:cs typeface="Changa One"/>
                <a:sym typeface="Changa One"/>
              </a:rPr>
              <a:t>Pitch</a:t>
            </a:r>
            <a:endParaRPr>
              <a:latin typeface="Changa One"/>
              <a:ea typeface="Changa One"/>
              <a:cs typeface="Changa One"/>
              <a:sym typeface="Changa One"/>
            </a:endParaRPr>
          </a:p>
        </p:txBody>
      </p:sp>
      <p:sp>
        <p:nvSpPr>
          <p:cNvPr id="76" name="Google Shape;76;p14"/>
          <p:cNvSpPr txBox="1"/>
          <p:nvPr/>
        </p:nvSpPr>
        <p:spPr>
          <a:xfrm>
            <a:off x="1414500" y="1957350"/>
            <a:ext cx="6315000" cy="1228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100"/>
              <a:buFont typeface="Arial"/>
              <a:buNone/>
            </a:pPr>
            <a:r>
              <a:rPr lang="en" sz="4800" u="sng">
                <a:latin typeface="Changa One"/>
                <a:ea typeface="Changa One"/>
                <a:cs typeface="Changa One"/>
                <a:sym typeface="Changa One"/>
                <a:hlinkClick r:id="rId3"/>
              </a:rPr>
              <a:t>MAMRCC</a:t>
            </a:r>
            <a:endParaRPr sz="4800">
              <a:latin typeface="Changa One"/>
              <a:ea typeface="Changa One"/>
              <a:cs typeface="Changa One"/>
              <a:sym typeface="Changa One"/>
            </a:endParaRPr>
          </a:p>
          <a:p>
            <a:pPr indent="0" lvl="0" marL="0" rtl="0" algn="l">
              <a:spcBef>
                <a:spcPts val="1600"/>
              </a:spcBef>
              <a:spcAft>
                <a:spcPts val="0"/>
              </a:spcAft>
              <a:buNone/>
            </a:pPr>
            <a:r>
              <a:t/>
            </a:r>
            <a:endParaRPr>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a:latin typeface="Changa One"/>
                <a:ea typeface="Changa One"/>
                <a:cs typeface="Changa One"/>
                <a:sym typeface="Changa One"/>
              </a:rPr>
              <a:t>Business Summary</a:t>
            </a:r>
            <a:endParaRPr b="0">
              <a:latin typeface="Changa One"/>
              <a:ea typeface="Changa One"/>
              <a:cs typeface="Changa One"/>
              <a:sym typeface="Changa One"/>
            </a:endParaRPr>
          </a:p>
        </p:txBody>
      </p:sp>
      <p:sp>
        <p:nvSpPr>
          <p:cNvPr id="82" name="Google Shape;82;p15"/>
          <p:cNvSpPr txBox="1"/>
          <p:nvPr>
            <p:ph idx="1" type="body"/>
          </p:nvPr>
        </p:nvSpPr>
        <p:spPr>
          <a:xfrm>
            <a:off x="471900" y="1919075"/>
            <a:ext cx="8222100" cy="2992200"/>
          </a:xfrm>
          <a:prstGeom prst="rect">
            <a:avLst/>
          </a:prstGeom>
        </p:spPr>
        <p:txBody>
          <a:bodyPr anchorCtr="0" anchor="t" bIns="91425" lIns="91425" spcFirstLastPara="1" rIns="91425" wrap="square" tIns="91425">
            <a:noAutofit/>
          </a:bodyPr>
          <a:lstStyle/>
          <a:p>
            <a:pPr indent="457200" lvl="0" marL="0" rtl="0" algn="l">
              <a:spcBef>
                <a:spcPts val="0"/>
              </a:spcBef>
              <a:spcAft>
                <a:spcPts val="0"/>
              </a:spcAft>
              <a:buNone/>
            </a:pPr>
            <a:r>
              <a:rPr lang="en" sz="2000">
                <a:solidFill>
                  <a:srgbClr val="000000"/>
                </a:solidFill>
                <a:latin typeface="Cambria"/>
                <a:ea typeface="Cambria"/>
                <a:cs typeface="Cambria"/>
                <a:sym typeface="Cambria"/>
              </a:rPr>
              <a:t>MAMRCC is working to increase the percentage of the community members with post secondary education by providing local affordable hands on college courses, including two-year and four-year degrees, for those looking to improve their career or start a new career path. We also offer a wider variety of recreational activities and dining options to our members to encourage healthy living styles. Our targeted community members will be from Carrebec, Skowhegan, and of course Madison!</a:t>
            </a:r>
            <a:endParaRPr sz="2000">
              <a:solidFill>
                <a:srgbClr val="000000"/>
              </a:solidFill>
              <a:latin typeface="Cambria"/>
              <a:ea typeface="Cambria"/>
              <a:cs typeface="Cambria"/>
              <a:sym typeface="Cambria"/>
            </a:endParaRPr>
          </a:p>
          <a:p>
            <a:pPr indent="0" lvl="0" marL="457200" rtl="0" algn="l">
              <a:spcBef>
                <a:spcPts val="1600"/>
              </a:spcBef>
              <a:spcAft>
                <a:spcPts val="0"/>
              </a:spcAft>
              <a:buNone/>
            </a:pPr>
            <a:r>
              <a:t/>
            </a:r>
            <a:endParaRPr i="1" sz="2400">
              <a:solidFill>
                <a:srgbClr val="FFFFFF"/>
              </a:solidFill>
              <a:latin typeface="Calibri"/>
              <a:ea typeface="Calibri"/>
              <a:cs typeface="Calibri"/>
              <a:sym typeface="Calibri"/>
            </a:endParaRPr>
          </a:p>
          <a:p>
            <a:pPr indent="0" lvl="0" marL="457200" rtl="0" algn="l">
              <a:spcBef>
                <a:spcPts val="1600"/>
              </a:spcBef>
              <a:spcAft>
                <a:spcPts val="1600"/>
              </a:spcAft>
              <a:buNone/>
            </a:pPr>
            <a:r>
              <a:t/>
            </a:r>
            <a:endParaRPr i="1" sz="2400">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type="title"/>
          </p:nvPr>
        </p:nvSpPr>
        <p:spPr>
          <a:xfrm>
            <a:off x="311825" y="158400"/>
            <a:ext cx="8520600" cy="645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a:latin typeface="Changa One"/>
                <a:ea typeface="Changa One"/>
                <a:cs typeface="Changa One"/>
                <a:sym typeface="Changa One"/>
              </a:rPr>
              <a:t>Market Research</a:t>
            </a:r>
            <a:endParaRPr b="0">
              <a:latin typeface="Changa One"/>
              <a:ea typeface="Changa One"/>
              <a:cs typeface="Changa One"/>
              <a:sym typeface="Changa One"/>
            </a:endParaRPr>
          </a:p>
        </p:txBody>
      </p:sp>
      <p:sp>
        <p:nvSpPr>
          <p:cNvPr id="88" name="Google Shape;88;p16"/>
          <p:cNvSpPr txBox="1"/>
          <p:nvPr>
            <p:ph idx="1" type="body"/>
          </p:nvPr>
        </p:nvSpPr>
        <p:spPr>
          <a:xfrm>
            <a:off x="71525" y="917750"/>
            <a:ext cx="9001200" cy="3936600"/>
          </a:xfrm>
          <a:prstGeom prst="rect">
            <a:avLst/>
          </a:prstGeom>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rgbClr val="000000"/>
              </a:buClr>
              <a:buSzPts val="2000"/>
              <a:buFont typeface="Cambria"/>
              <a:buChar char="●"/>
            </a:pPr>
            <a:r>
              <a:rPr b="1" lang="en" sz="2400">
                <a:solidFill>
                  <a:srgbClr val="000000"/>
                </a:solidFill>
                <a:latin typeface="Cambria"/>
                <a:ea typeface="Cambria"/>
                <a:cs typeface="Cambria"/>
                <a:sym typeface="Cambria"/>
              </a:rPr>
              <a:t>16%</a:t>
            </a:r>
            <a:r>
              <a:rPr lang="en" sz="2000">
                <a:solidFill>
                  <a:srgbClr val="000000"/>
                </a:solidFill>
                <a:latin typeface="Cambria"/>
                <a:ea typeface="Cambria"/>
                <a:cs typeface="Cambria"/>
                <a:sym typeface="Cambria"/>
              </a:rPr>
              <a:t> of the population in Somerset County has a bachelor’s degree compared to </a:t>
            </a:r>
            <a:r>
              <a:rPr b="1" lang="en" sz="2400">
                <a:solidFill>
                  <a:srgbClr val="000000"/>
                </a:solidFill>
                <a:latin typeface="Cambria"/>
                <a:ea typeface="Cambria"/>
                <a:cs typeface="Cambria"/>
                <a:sym typeface="Cambria"/>
              </a:rPr>
              <a:t>30%</a:t>
            </a:r>
            <a:r>
              <a:rPr lang="en" sz="2000">
                <a:solidFill>
                  <a:srgbClr val="000000"/>
                </a:solidFill>
                <a:latin typeface="Cambria"/>
                <a:ea typeface="Cambria"/>
                <a:cs typeface="Cambria"/>
                <a:sym typeface="Cambria"/>
              </a:rPr>
              <a:t> in Maine. </a:t>
            </a:r>
            <a:endParaRPr sz="2000">
              <a:solidFill>
                <a:srgbClr val="000000"/>
              </a:solidFill>
              <a:latin typeface="Cambria"/>
              <a:ea typeface="Cambria"/>
              <a:cs typeface="Cambria"/>
              <a:sym typeface="Cambria"/>
            </a:endParaRPr>
          </a:p>
          <a:p>
            <a:pPr indent="-355600" lvl="0" marL="457200" rtl="0" algn="l">
              <a:lnSpc>
                <a:spcPct val="115000"/>
              </a:lnSpc>
              <a:spcBef>
                <a:spcPts val="0"/>
              </a:spcBef>
              <a:spcAft>
                <a:spcPts val="0"/>
              </a:spcAft>
              <a:buClr>
                <a:srgbClr val="000000"/>
              </a:buClr>
              <a:buSzPts val="2000"/>
              <a:buFont typeface="Cambria"/>
              <a:buChar char="●"/>
            </a:pPr>
            <a:r>
              <a:rPr lang="en" sz="2000">
                <a:solidFill>
                  <a:srgbClr val="000000"/>
                </a:solidFill>
                <a:latin typeface="Cambria"/>
                <a:ea typeface="Cambria"/>
                <a:cs typeface="Cambria"/>
                <a:sym typeface="Cambria"/>
              </a:rPr>
              <a:t>Our closest competitor, Kennebec Valley Community College, is </a:t>
            </a:r>
            <a:r>
              <a:rPr b="1" lang="en" sz="2400">
                <a:solidFill>
                  <a:srgbClr val="000000"/>
                </a:solidFill>
                <a:latin typeface="Cambria"/>
                <a:ea typeface="Cambria"/>
                <a:cs typeface="Cambria"/>
                <a:sym typeface="Cambria"/>
              </a:rPr>
              <a:t>20.2</a:t>
            </a:r>
            <a:r>
              <a:rPr lang="en" sz="2000">
                <a:solidFill>
                  <a:srgbClr val="000000"/>
                </a:solidFill>
                <a:latin typeface="Cambria"/>
                <a:ea typeface="Cambria"/>
                <a:cs typeface="Cambria"/>
                <a:sym typeface="Cambria"/>
              </a:rPr>
              <a:t> miles away or a </a:t>
            </a:r>
            <a:r>
              <a:rPr b="1" lang="en" sz="2400">
                <a:solidFill>
                  <a:srgbClr val="000000"/>
                </a:solidFill>
                <a:latin typeface="Cambria"/>
                <a:ea typeface="Cambria"/>
                <a:cs typeface="Cambria"/>
                <a:sym typeface="Cambria"/>
              </a:rPr>
              <a:t>30 </a:t>
            </a:r>
            <a:r>
              <a:rPr lang="en">
                <a:solidFill>
                  <a:srgbClr val="000000"/>
                </a:solidFill>
                <a:latin typeface="Cambria"/>
                <a:ea typeface="Cambria"/>
                <a:cs typeface="Cambria"/>
                <a:sym typeface="Cambria"/>
              </a:rPr>
              <a:t>minute drive.</a:t>
            </a:r>
            <a:endParaRPr>
              <a:solidFill>
                <a:srgbClr val="000000"/>
              </a:solidFill>
              <a:latin typeface="Cambria"/>
              <a:ea typeface="Cambria"/>
              <a:cs typeface="Cambria"/>
              <a:sym typeface="Cambria"/>
            </a:endParaRPr>
          </a:p>
          <a:p>
            <a:pPr indent="-355600" lvl="0" marL="457200" rtl="0" algn="l">
              <a:lnSpc>
                <a:spcPct val="115000"/>
              </a:lnSpc>
              <a:spcBef>
                <a:spcPts val="0"/>
              </a:spcBef>
              <a:spcAft>
                <a:spcPts val="0"/>
              </a:spcAft>
              <a:buClr>
                <a:srgbClr val="000000"/>
              </a:buClr>
              <a:buSzPts val="2000"/>
              <a:buFont typeface="Cambria"/>
              <a:buChar char="●"/>
            </a:pPr>
            <a:r>
              <a:rPr lang="en" sz="2000">
                <a:solidFill>
                  <a:srgbClr val="000000"/>
                </a:solidFill>
                <a:latin typeface="Cambria"/>
                <a:ea typeface="Cambria"/>
                <a:cs typeface="Cambria"/>
                <a:sym typeface="Cambria"/>
              </a:rPr>
              <a:t>In Somerset County, only </a:t>
            </a:r>
            <a:r>
              <a:rPr b="1" lang="en" sz="2400">
                <a:solidFill>
                  <a:srgbClr val="000000"/>
                </a:solidFill>
                <a:latin typeface="Cambria"/>
                <a:ea typeface="Cambria"/>
                <a:cs typeface="Cambria"/>
                <a:sym typeface="Cambria"/>
              </a:rPr>
              <a:t>81.2%</a:t>
            </a:r>
            <a:r>
              <a:rPr lang="en" sz="2000">
                <a:solidFill>
                  <a:srgbClr val="000000"/>
                </a:solidFill>
                <a:latin typeface="Cambria"/>
                <a:ea typeface="Cambria"/>
                <a:cs typeface="Cambria"/>
                <a:sym typeface="Cambria"/>
              </a:rPr>
              <a:t> of people have computers, and only </a:t>
            </a:r>
            <a:r>
              <a:rPr b="1" lang="en" sz="2400">
                <a:solidFill>
                  <a:srgbClr val="000000"/>
                </a:solidFill>
                <a:latin typeface="Cambria"/>
                <a:ea typeface="Cambria"/>
                <a:cs typeface="Cambria"/>
                <a:sym typeface="Cambria"/>
              </a:rPr>
              <a:t>70.2%</a:t>
            </a:r>
            <a:r>
              <a:rPr lang="en" sz="2000">
                <a:solidFill>
                  <a:srgbClr val="000000"/>
                </a:solidFill>
                <a:latin typeface="Cambria"/>
                <a:ea typeface="Cambria"/>
                <a:cs typeface="Cambria"/>
                <a:sym typeface="Cambria"/>
              </a:rPr>
              <a:t> have internet but within the next decade </a:t>
            </a:r>
            <a:r>
              <a:rPr b="1" lang="en" sz="2400">
                <a:solidFill>
                  <a:srgbClr val="000000"/>
                </a:solidFill>
                <a:latin typeface="Cambria"/>
                <a:ea typeface="Cambria"/>
                <a:cs typeface="Cambria"/>
                <a:sym typeface="Cambria"/>
              </a:rPr>
              <a:t>77%</a:t>
            </a:r>
            <a:r>
              <a:rPr lang="en" sz="2000">
                <a:solidFill>
                  <a:srgbClr val="000000"/>
                </a:solidFill>
                <a:latin typeface="Cambria"/>
                <a:ea typeface="Cambria"/>
                <a:cs typeface="Cambria"/>
                <a:sym typeface="Cambria"/>
              </a:rPr>
              <a:t> of jobs will require technology skills. We will provide internet and computer labs to our students</a:t>
            </a:r>
            <a:endParaRPr sz="2000">
              <a:solidFill>
                <a:srgbClr val="000000"/>
              </a:solidFill>
              <a:latin typeface="Cambria"/>
              <a:ea typeface="Cambria"/>
              <a:cs typeface="Cambria"/>
              <a:sym typeface="Cambria"/>
            </a:endParaRPr>
          </a:p>
          <a:p>
            <a:pPr indent="0" lvl="0" marL="457200" rtl="0" algn="ctr">
              <a:lnSpc>
                <a:spcPct val="115000"/>
              </a:lnSpc>
              <a:spcBef>
                <a:spcPts val="1600"/>
              </a:spcBef>
              <a:spcAft>
                <a:spcPts val="1600"/>
              </a:spcAft>
              <a:buNone/>
            </a:pPr>
            <a:r>
              <a:rPr b="1" lang="en" sz="2400">
                <a:solidFill>
                  <a:srgbClr val="000000"/>
                </a:solidFill>
                <a:latin typeface="Cambria"/>
                <a:ea typeface="Cambria"/>
                <a:cs typeface="Cambria"/>
                <a:sym typeface="Cambria"/>
              </a:rPr>
              <a:t>Our local  affordable option will save time, money for fuel, and make education a possibility for more!</a:t>
            </a:r>
            <a:endParaRPr b="1" sz="2400">
              <a:solidFill>
                <a:srgbClr val="000000"/>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a:latin typeface="Changa One"/>
                <a:ea typeface="Changa One"/>
                <a:cs typeface="Changa One"/>
                <a:sym typeface="Changa One"/>
              </a:rPr>
              <a:t>Marketing Strategy</a:t>
            </a:r>
            <a:endParaRPr b="0">
              <a:latin typeface="Changa One"/>
              <a:ea typeface="Changa One"/>
              <a:cs typeface="Changa One"/>
              <a:sym typeface="Changa One"/>
            </a:endParaRPr>
          </a:p>
        </p:txBody>
      </p:sp>
      <p:sp>
        <p:nvSpPr>
          <p:cNvPr id="94" name="Google Shape;94;p17"/>
          <p:cNvSpPr txBox="1"/>
          <p:nvPr>
            <p:ph idx="1" type="body"/>
          </p:nvPr>
        </p:nvSpPr>
        <p:spPr>
          <a:xfrm>
            <a:off x="383125" y="1832150"/>
            <a:ext cx="8520600" cy="3620700"/>
          </a:xfrm>
          <a:prstGeom prst="rect">
            <a:avLst/>
          </a:prstGeom>
        </p:spPr>
        <p:txBody>
          <a:bodyPr anchorCtr="0" anchor="t" bIns="91425" lIns="91425" spcFirstLastPara="1" rIns="91425" wrap="square" tIns="91425">
            <a:noAutofit/>
          </a:bodyPr>
          <a:lstStyle/>
          <a:p>
            <a:pPr indent="-368300" lvl="0" marL="457200" rtl="0" algn="l">
              <a:spcBef>
                <a:spcPts val="0"/>
              </a:spcBef>
              <a:spcAft>
                <a:spcPts val="0"/>
              </a:spcAft>
              <a:buClr>
                <a:srgbClr val="000000"/>
              </a:buClr>
              <a:buSzPts val="2200"/>
              <a:buFont typeface="Calibri"/>
              <a:buChar char="●"/>
            </a:pPr>
            <a:r>
              <a:rPr lang="en" sz="2200">
                <a:solidFill>
                  <a:srgbClr val="000000"/>
                </a:solidFill>
                <a:latin typeface="Calibri"/>
                <a:ea typeface="Calibri"/>
                <a:cs typeface="Calibri"/>
                <a:sym typeface="Calibri"/>
              </a:rPr>
              <a:t>Flyers and Pamphlets @ Local Grocery Stores, Recreational Stores, Guidance offices at Schools</a:t>
            </a:r>
            <a:endParaRPr sz="2200">
              <a:solidFill>
                <a:srgbClr val="000000"/>
              </a:solidFill>
              <a:latin typeface="Calibri"/>
              <a:ea typeface="Calibri"/>
              <a:cs typeface="Calibri"/>
              <a:sym typeface="Calibri"/>
            </a:endParaRPr>
          </a:p>
          <a:p>
            <a:pPr indent="-368300" lvl="0" marL="457200" rtl="0" algn="l">
              <a:spcBef>
                <a:spcPts val="0"/>
              </a:spcBef>
              <a:spcAft>
                <a:spcPts val="0"/>
              </a:spcAft>
              <a:buClr>
                <a:srgbClr val="000000"/>
              </a:buClr>
              <a:buSzPts val="2200"/>
              <a:buFont typeface="Calibri"/>
              <a:buChar char="●"/>
            </a:pPr>
            <a:r>
              <a:rPr lang="en" sz="2200">
                <a:solidFill>
                  <a:srgbClr val="000000"/>
                </a:solidFill>
                <a:latin typeface="Calibri"/>
                <a:ea typeface="Calibri"/>
                <a:cs typeface="Calibri"/>
                <a:sym typeface="Calibri"/>
              </a:rPr>
              <a:t>Register at our Student Service Center or online at </a:t>
            </a:r>
            <a:r>
              <a:rPr lang="en" sz="2200" u="sng">
                <a:solidFill>
                  <a:srgbClr val="000000"/>
                </a:solidFill>
                <a:latin typeface="Calibri"/>
                <a:ea typeface="Calibri"/>
                <a:cs typeface="Calibri"/>
                <a:sym typeface="Calibri"/>
                <a:hlinkClick r:id="rId3"/>
              </a:rPr>
              <a:t>www.mamrcc.edu</a:t>
            </a:r>
            <a:r>
              <a:rPr lang="en" sz="2200">
                <a:solidFill>
                  <a:srgbClr val="000000"/>
                </a:solidFill>
                <a:latin typeface="Calibri"/>
                <a:ea typeface="Calibri"/>
                <a:cs typeface="Calibri"/>
                <a:sym typeface="Calibri"/>
              </a:rPr>
              <a:t>. </a:t>
            </a:r>
            <a:endParaRPr sz="2200">
              <a:solidFill>
                <a:srgbClr val="000000"/>
              </a:solidFill>
              <a:latin typeface="Calibri"/>
              <a:ea typeface="Calibri"/>
              <a:cs typeface="Calibri"/>
              <a:sym typeface="Calibri"/>
            </a:endParaRPr>
          </a:p>
          <a:p>
            <a:pPr indent="-368300" lvl="0" marL="457200" rtl="0" algn="l">
              <a:spcBef>
                <a:spcPts val="0"/>
              </a:spcBef>
              <a:spcAft>
                <a:spcPts val="0"/>
              </a:spcAft>
              <a:buClr>
                <a:srgbClr val="000000"/>
              </a:buClr>
              <a:buSzPts val="2200"/>
              <a:buFont typeface="Calibri"/>
              <a:buChar char="●"/>
            </a:pPr>
            <a:r>
              <a:rPr lang="en" sz="2200">
                <a:solidFill>
                  <a:srgbClr val="000000"/>
                </a:solidFill>
                <a:latin typeface="Calibri"/>
                <a:ea typeface="Calibri"/>
                <a:cs typeface="Calibri"/>
                <a:sym typeface="Calibri"/>
              </a:rPr>
              <a:t>Our website would showcase our variety of courses from astronomy to the medical field, and our range of recreational activities including skate parks, weightlifting gyms, and tennis, badminton, and basketball courts. </a:t>
            </a:r>
            <a:endParaRPr sz="2200">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i="1">
              <a:solidFill>
                <a:srgbClr val="000000"/>
              </a:solidFill>
              <a:latin typeface="Calibri"/>
              <a:ea typeface="Calibri"/>
              <a:cs typeface="Calibri"/>
              <a:sym typeface="Calibri"/>
            </a:endParaRPr>
          </a:p>
          <a:p>
            <a:pPr indent="0" lvl="0" marL="0" rtl="0" algn="l">
              <a:spcBef>
                <a:spcPts val="1600"/>
              </a:spcBef>
              <a:spcAft>
                <a:spcPts val="0"/>
              </a:spcAft>
              <a:buNone/>
            </a:pPr>
            <a:r>
              <a:t/>
            </a:r>
            <a:endParaRPr i="1">
              <a:solidFill>
                <a:srgbClr val="FFFFFF"/>
              </a:solidFill>
              <a:latin typeface="Calibri"/>
              <a:ea typeface="Calibri"/>
              <a:cs typeface="Calibri"/>
              <a:sym typeface="Calibri"/>
            </a:endParaRPr>
          </a:p>
          <a:p>
            <a:pPr indent="0" lvl="0" marL="0" rtl="0" algn="l">
              <a:spcBef>
                <a:spcPts val="1600"/>
              </a:spcBef>
              <a:spcAft>
                <a:spcPts val="1600"/>
              </a:spcAft>
              <a:buNone/>
            </a:pPr>
            <a:r>
              <a:t/>
            </a:r>
            <a:endParaRPr i="1">
              <a:solidFill>
                <a:srgbClr val="FFFFFF"/>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0" lang="en">
                <a:latin typeface="Changa One"/>
                <a:ea typeface="Changa One"/>
                <a:cs typeface="Changa One"/>
                <a:sym typeface="Changa One"/>
              </a:rPr>
              <a:t>Financial Plan</a:t>
            </a:r>
            <a:endParaRPr b="0">
              <a:latin typeface="Changa One"/>
              <a:ea typeface="Changa One"/>
              <a:cs typeface="Changa One"/>
              <a:sym typeface="Changa One"/>
            </a:endParaRPr>
          </a:p>
        </p:txBody>
      </p:sp>
      <p:sp>
        <p:nvSpPr>
          <p:cNvPr id="100" name="Google Shape;100;p18"/>
          <p:cNvSpPr txBox="1"/>
          <p:nvPr>
            <p:ph idx="1" type="body"/>
          </p:nvPr>
        </p:nvSpPr>
        <p:spPr>
          <a:xfrm>
            <a:off x="340275" y="1802388"/>
            <a:ext cx="3260400" cy="3341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50">
                <a:solidFill>
                  <a:srgbClr val="000000"/>
                </a:solidFill>
                <a:latin typeface="Calibri"/>
                <a:ea typeface="Calibri"/>
                <a:cs typeface="Calibri"/>
                <a:sym typeface="Calibri"/>
              </a:rPr>
              <a:t>COST STRUCTURE</a:t>
            </a:r>
            <a:r>
              <a:rPr b="1" lang="en" sz="1450">
                <a:solidFill>
                  <a:srgbClr val="000000"/>
                </a:solidFill>
                <a:latin typeface="Calibri"/>
                <a:ea typeface="Calibri"/>
                <a:cs typeface="Calibri"/>
                <a:sym typeface="Calibri"/>
              </a:rPr>
              <a:t>: </a:t>
            </a:r>
            <a:endParaRPr b="1" sz="1450">
              <a:solidFill>
                <a:srgbClr val="000000"/>
              </a:solidFill>
              <a:latin typeface="Calibri"/>
              <a:ea typeface="Calibri"/>
              <a:cs typeface="Calibri"/>
              <a:sym typeface="Calibri"/>
            </a:endParaRPr>
          </a:p>
          <a:p>
            <a:pPr indent="457200" lvl="0" marL="0" rtl="0" algn="ctr">
              <a:spcBef>
                <a:spcPts val="0"/>
              </a:spcBef>
              <a:spcAft>
                <a:spcPts val="0"/>
              </a:spcAft>
              <a:buNone/>
            </a:pPr>
            <a:r>
              <a:rPr lang="en">
                <a:solidFill>
                  <a:srgbClr val="000000"/>
                </a:solidFill>
                <a:latin typeface="Calibri"/>
                <a:ea typeface="Calibri"/>
                <a:cs typeface="Calibri"/>
                <a:sym typeface="Calibri"/>
              </a:rPr>
              <a:t>We will need  $125,900 to purchase 153.76 acres of land on Reed Rd. Our funding strategy is to fundraise, find investors for our business, charge memberships/class fees, and partner with sponsors to help pay for equipment and etc. </a:t>
            </a:r>
            <a:endParaRPr>
              <a:solidFill>
                <a:srgbClr val="000000"/>
              </a:solidFill>
              <a:latin typeface="Calibri"/>
              <a:ea typeface="Calibri"/>
              <a:cs typeface="Calibri"/>
              <a:sym typeface="Calibri"/>
            </a:endParaRPr>
          </a:p>
          <a:p>
            <a:pPr indent="0" lvl="0" marL="0" rtl="0" algn="l">
              <a:lnSpc>
                <a:spcPct val="115000"/>
              </a:lnSpc>
              <a:spcBef>
                <a:spcPts val="0"/>
              </a:spcBef>
              <a:spcAft>
                <a:spcPts val="0"/>
              </a:spcAft>
              <a:buNone/>
            </a:pPr>
            <a:r>
              <a:t/>
            </a:r>
            <a:endParaRPr i="1" sz="1450">
              <a:solidFill>
                <a:srgbClr val="FFFFFF"/>
              </a:solidFill>
              <a:latin typeface="Calibri"/>
              <a:ea typeface="Calibri"/>
              <a:cs typeface="Calibri"/>
              <a:sym typeface="Calibri"/>
            </a:endParaRPr>
          </a:p>
          <a:p>
            <a:pPr indent="0" lvl="0" marL="0" rtl="0" algn="l">
              <a:spcBef>
                <a:spcPts val="1600"/>
              </a:spcBef>
              <a:spcAft>
                <a:spcPts val="1600"/>
              </a:spcAft>
              <a:buNone/>
            </a:pPr>
            <a:r>
              <a:t/>
            </a:r>
            <a:endParaRPr i="1" sz="1450">
              <a:solidFill>
                <a:srgbClr val="FFFFFF"/>
              </a:solidFill>
              <a:latin typeface="Calibri"/>
              <a:ea typeface="Calibri"/>
              <a:cs typeface="Calibri"/>
              <a:sym typeface="Calibri"/>
            </a:endParaRPr>
          </a:p>
        </p:txBody>
      </p:sp>
      <p:graphicFrame>
        <p:nvGraphicFramePr>
          <p:cNvPr id="101" name="Google Shape;101;p18"/>
          <p:cNvGraphicFramePr/>
          <p:nvPr/>
        </p:nvGraphicFramePr>
        <p:xfrm>
          <a:off x="3865938" y="1899388"/>
          <a:ext cx="3000000" cy="3000000"/>
        </p:xfrm>
        <a:graphic>
          <a:graphicData uri="http://schemas.openxmlformats.org/drawingml/2006/table">
            <a:tbl>
              <a:tblPr>
                <a:noFill/>
                <a:tableStyleId>{03412E54-135F-4B66-B076-EDA326CF00F6}</a:tableStyleId>
              </a:tblPr>
              <a:tblGrid>
                <a:gridCol w="2972575"/>
                <a:gridCol w="2017700"/>
              </a:tblGrid>
              <a:tr h="309000">
                <a:tc>
                  <a:txBody>
                    <a:bodyPr/>
                    <a:lstStyle/>
                    <a:p>
                      <a:pPr indent="0" lvl="0" marL="0" rtl="0" algn="ctr">
                        <a:spcBef>
                          <a:spcPts val="0"/>
                        </a:spcBef>
                        <a:spcAft>
                          <a:spcPts val="0"/>
                        </a:spcAft>
                        <a:buNone/>
                      </a:pPr>
                      <a:r>
                        <a:rPr lang="en">
                          <a:latin typeface="Droid Serif"/>
                          <a:ea typeface="Droid Serif"/>
                          <a:cs typeface="Droid Serif"/>
                          <a:sym typeface="Droid Serif"/>
                        </a:rPr>
                        <a:t>Type of Fee</a:t>
                      </a:r>
                      <a:endParaRPr>
                        <a:latin typeface="Droid Serif"/>
                        <a:ea typeface="Droid Serif"/>
                        <a:cs typeface="Droid Serif"/>
                        <a:sym typeface="Droid Serif"/>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Droid Serif"/>
                          <a:ea typeface="Droid Serif"/>
                          <a:cs typeface="Droid Serif"/>
                          <a:sym typeface="Droid Serif"/>
                        </a:rPr>
                        <a:t>Cost </a:t>
                      </a:r>
                      <a:endParaRPr>
                        <a:latin typeface="Droid Serif"/>
                        <a:ea typeface="Droid Serif"/>
                        <a:cs typeface="Droid Serif"/>
                        <a:sym typeface="Droid Serif"/>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838475">
                <a:tc>
                  <a:txBody>
                    <a:bodyPr/>
                    <a:lstStyle/>
                    <a:p>
                      <a:pPr indent="0" lvl="0" marL="0" rtl="0" algn="ctr">
                        <a:spcBef>
                          <a:spcPts val="0"/>
                        </a:spcBef>
                        <a:spcAft>
                          <a:spcPts val="0"/>
                        </a:spcAft>
                        <a:buNone/>
                      </a:pPr>
                      <a:r>
                        <a:rPr b="1" lang="en">
                          <a:latin typeface="Droid Serif"/>
                          <a:ea typeface="Droid Serif"/>
                          <a:cs typeface="Droid Serif"/>
                          <a:sym typeface="Droid Serif"/>
                        </a:rPr>
                        <a:t>Monthly Membership for Recreational Activities</a:t>
                      </a:r>
                      <a:endParaRPr b="1">
                        <a:latin typeface="Droid Serif"/>
                        <a:ea typeface="Droid Serif"/>
                        <a:cs typeface="Droid Serif"/>
                        <a:sym typeface="Droid Serif"/>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Droid Serif"/>
                          <a:ea typeface="Droid Serif"/>
                          <a:cs typeface="Droid Serif"/>
                          <a:sym typeface="Droid Serif"/>
                        </a:rPr>
                        <a:t>$80</a:t>
                      </a:r>
                      <a:endParaRPr>
                        <a:latin typeface="Droid Serif"/>
                        <a:ea typeface="Droid Serif"/>
                        <a:cs typeface="Droid Serif"/>
                        <a:sym typeface="Droid Serif"/>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1625">
                <a:tc>
                  <a:txBody>
                    <a:bodyPr/>
                    <a:lstStyle/>
                    <a:p>
                      <a:pPr indent="0" lvl="0" marL="0" rtl="0" algn="ctr">
                        <a:spcBef>
                          <a:spcPts val="0"/>
                        </a:spcBef>
                        <a:spcAft>
                          <a:spcPts val="0"/>
                        </a:spcAft>
                        <a:buNone/>
                      </a:pPr>
                      <a:r>
                        <a:rPr b="1" lang="en">
                          <a:latin typeface="Droid Serif"/>
                          <a:ea typeface="Droid Serif"/>
                          <a:cs typeface="Droid Serif"/>
                          <a:sym typeface="Droid Serif"/>
                        </a:rPr>
                        <a:t>Payment Per Semester Class</a:t>
                      </a:r>
                      <a:endParaRPr b="1">
                        <a:latin typeface="Droid Serif"/>
                        <a:ea typeface="Droid Serif"/>
                        <a:cs typeface="Droid Serif"/>
                        <a:sym typeface="Droid Serif"/>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Droid Serif"/>
                          <a:ea typeface="Droid Serif"/>
                          <a:cs typeface="Droid Serif"/>
                          <a:sym typeface="Droid Serif"/>
                        </a:rPr>
                        <a:t>$125</a:t>
                      </a:r>
                      <a:endParaRPr>
                        <a:latin typeface="Droid Serif"/>
                        <a:ea typeface="Droid Serif"/>
                        <a:cs typeface="Droid Serif"/>
                        <a:sym typeface="Droid Serif"/>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1625">
                <a:tc>
                  <a:txBody>
                    <a:bodyPr/>
                    <a:lstStyle/>
                    <a:p>
                      <a:pPr indent="0" lvl="0" marL="0" rtl="0" algn="ctr">
                        <a:spcBef>
                          <a:spcPts val="0"/>
                        </a:spcBef>
                        <a:spcAft>
                          <a:spcPts val="0"/>
                        </a:spcAft>
                        <a:buNone/>
                      </a:pPr>
                      <a:r>
                        <a:rPr b="1" lang="en">
                          <a:latin typeface="Droid Serif"/>
                          <a:ea typeface="Droid Serif"/>
                          <a:cs typeface="Droid Serif"/>
                          <a:sym typeface="Droid Serif"/>
                        </a:rPr>
                        <a:t>Payment Per 2 Semester Class</a:t>
                      </a:r>
                      <a:endParaRPr b="1">
                        <a:latin typeface="Droid Serif"/>
                        <a:ea typeface="Droid Serif"/>
                        <a:cs typeface="Droid Serif"/>
                        <a:sym typeface="Droid Serif"/>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Droid Serif"/>
                          <a:ea typeface="Droid Serif"/>
                          <a:cs typeface="Droid Serif"/>
                          <a:sym typeface="Droid Serif"/>
                        </a:rPr>
                        <a:t>$150</a:t>
                      </a:r>
                      <a:endParaRPr>
                        <a:latin typeface="Droid Serif"/>
                        <a:ea typeface="Droid Serif"/>
                        <a:cs typeface="Droid Serif"/>
                        <a:sym typeface="Droid Serif"/>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66900">
                <a:tc>
                  <a:txBody>
                    <a:bodyPr/>
                    <a:lstStyle/>
                    <a:p>
                      <a:pPr indent="0" lvl="0" marL="0" rtl="0" algn="ctr">
                        <a:spcBef>
                          <a:spcPts val="0"/>
                        </a:spcBef>
                        <a:spcAft>
                          <a:spcPts val="0"/>
                        </a:spcAft>
                        <a:buNone/>
                      </a:pPr>
                      <a:r>
                        <a:rPr b="1" lang="en">
                          <a:latin typeface="Droid Serif"/>
                          <a:ea typeface="Droid Serif"/>
                          <a:cs typeface="Droid Serif"/>
                          <a:sym typeface="Droid Serif"/>
                        </a:rPr>
                        <a:t>Monthly Dining Card</a:t>
                      </a:r>
                      <a:endParaRPr b="1">
                        <a:latin typeface="Droid Serif"/>
                        <a:ea typeface="Droid Serif"/>
                        <a:cs typeface="Droid Serif"/>
                        <a:sym typeface="Droid Serif"/>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Droid Serif"/>
                          <a:ea typeface="Droid Serif"/>
                          <a:cs typeface="Droid Serif"/>
                          <a:sym typeface="Droid Serif"/>
                        </a:rPr>
                        <a:t>$50</a:t>
                      </a:r>
                      <a:endParaRPr>
                        <a:latin typeface="Droid Serif"/>
                        <a:ea typeface="Droid Serif"/>
                        <a:cs typeface="Droid Serif"/>
                        <a:sym typeface="Droid Serif"/>
                      </a:endParaRPr>
                    </a:p>
                  </a:txBody>
                  <a:tcPr marT="63500" marB="63500" marR="63500" marL="635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102" name="Google Shape;102;p18"/>
          <p:cNvSpPr txBox="1"/>
          <p:nvPr/>
        </p:nvSpPr>
        <p:spPr>
          <a:xfrm>
            <a:off x="3910838" y="4604575"/>
            <a:ext cx="4900500" cy="500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450">
                <a:latin typeface="Calibri"/>
                <a:ea typeface="Calibri"/>
                <a:cs typeface="Calibri"/>
                <a:sym typeface="Calibri"/>
              </a:rPr>
              <a:t>*</a:t>
            </a:r>
            <a:r>
              <a:rPr lang="en" sz="1450">
                <a:latin typeface="Calibri"/>
                <a:ea typeface="Calibri"/>
                <a:cs typeface="Calibri"/>
                <a:sym typeface="Calibri"/>
              </a:rPr>
              <a:t>Depending on family income, you can qualify for financial aid and or scholarships</a:t>
            </a:r>
            <a:endParaRPr>
              <a:latin typeface="Roboto"/>
              <a:ea typeface="Roboto"/>
              <a:cs typeface="Roboto"/>
              <a:sym typeface="Roboto"/>
            </a:endParaRPr>
          </a:p>
        </p:txBody>
      </p:sp>
      <p:sp>
        <p:nvSpPr>
          <p:cNvPr id="103" name="Google Shape;103;p18"/>
          <p:cNvSpPr txBox="1"/>
          <p:nvPr/>
        </p:nvSpPr>
        <p:spPr>
          <a:xfrm>
            <a:off x="3910850" y="1354425"/>
            <a:ext cx="4990200" cy="5697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sz="1450">
              <a:latin typeface="Calibri"/>
              <a:ea typeface="Calibri"/>
              <a:cs typeface="Calibri"/>
              <a:sym typeface="Calibri"/>
            </a:endParaRPr>
          </a:p>
          <a:p>
            <a:pPr indent="0" lvl="0" marL="0" rtl="0" algn="l">
              <a:lnSpc>
                <a:spcPct val="115000"/>
              </a:lnSpc>
              <a:spcBef>
                <a:spcPts val="0"/>
              </a:spcBef>
              <a:spcAft>
                <a:spcPts val="0"/>
              </a:spcAft>
              <a:buNone/>
            </a:pPr>
            <a:r>
              <a:rPr b="1" lang="en" sz="1450">
                <a:latin typeface="Calibri"/>
                <a:ea typeface="Calibri"/>
                <a:cs typeface="Calibri"/>
                <a:sym typeface="Calibri"/>
              </a:rPr>
              <a:t>REVENUE: </a:t>
            </a:r>
            <a:endParaRPr b="1" sz="145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