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6858000" cy="9144000"/>
  <p:embeddedFontLst>
    <p:embeddedFont>
      <p:font typeface="Black Ops One"/>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BlackOpsOne-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4d3596a7eb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4d3596a7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Google Shape;63;g9f17aa185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9f17aa18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9ed258a07_0_8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9ed258a07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9f17aa185_0_2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9f17aa18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9f17aa185_0_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9f17aa18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4dde1c16a7_0_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4dde1c16a7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9f17aa185_0_5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9f17aa18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spark.adobe.com/video/Z2pOwRFt8Cy50" TargetMode="Externa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jpg"/><Relationship Id="rId4" Type="http://schemas.openxmlformats.org/officeDocument/2006/relationships/image" Target="../media/image9.jpg"/><Relationship Id="rId5" Type="http://schemas.openxmlformats.org/officeDocument/2006/relationships/image" Target="../media/image6.jpg"/><Relationship Id="rId6" Type="http://schemas.openxmlformats.org/officeDocument/2006/relationships/image" Target="../media/image2.jpg"/><Relationship Id="rId7" Type="http://schemas.openxmlformats.org/officeDocument/2006/relationships/image" Target="../media/image1.jpg"/><Relationship Id="rId8"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idx="4294967295" type="ctrTitle"/>
          </p:nvPr>
        </p:nvSpPr>
        <p:spPr>
          <a:xfrm>
            <a:off x="348925" y="1276635"/>
            <a:ext cx="8229600" cy="30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i="1" lang="en" sz="6400">
                <a:solidFill>
                  <a:srgbClr val="000000"/>
                </a:solidFill>
                <a:latin typeface="Black Ops One"/>
                <a:ea typeface="Black Ops One"/>
                <a:cs typeface="Black Ops One"/>
                <a:sym typeface="Black Ops One"/>
              </a:rPr>
              <a:t>Alfa Max</a:t>
            </a:r>
            <a:endParaRPr i="1" sz="6400">
              <a:solidFill>
                <a:srgbClr val="000000"/>
              </a:solidFill>
              <a:latin typeface="Black Ops One"/>
              <a:ea typeface="Black Ops One"/>
              <a:cs typeface="Black Ops One"/>
              <a:sym typeface="Black Ops One"/>
            </a:endParaRPr>
          </a:p>
          <a:p>
            <a:pPr indent="0" lvl="0" marL="0" rtl="0" algn="ctr">
              <a:spcBef>
                <a:spcPts val="0"/>
              </a:spcBef>
              <a:spcAft>
                <a:spcPts val="0"/>
              </a:spcAft>
              <a:buNone/>
            </a:pPr>
            <a:r>
              <a:t/>
            </a:r>
            <a:endParaRPr i="1" sz="3600">
              <a:solidFill>
                <a:srgbClr val="000000"/>
              </a:solidFill>
              <a:latin typeface="Black Ops One"/>
              <a:ea typeface="Black Ops One"/>
              <a:cs typeface="Black Ops One"/>
              <a:sym typeface="Black Ops One"/>
            </a:endParaRPr>
          </a:p>
          <a:p>
            <a:pPr indent="0" lvl="0" marL="0" rtl="0" algn="ctr">
              <a:spcBef>
                <a:spcPts val="0"/>
              </a:spcBef>
              <a:spcAft>
                <a:spcPts val="0"/>
              </a:spcAft>
              <a:buNone/>
            </a:pPr>
            <a:r>
              <a:rPr i="1" lang="en" sz="3600">
                <a:solidFill>
                  <a:srgbClr val="000000"/>
                </a:solidFill>
                <a:latin typeface="Black Ops One"/>
                <a:ea typeface="Black Ops One"/>
                <a:cs typeface="Black Ops One"/>
                <a:sym typeface="Black Ops One"/>
              </a:rPr>
              <a:t>O</a:t>
            </a:r>
            <a:r>
              <a:rPr b="0" i="1" lang="en" sz="3600">
                <a:solidFill>
                  <a:srgbClr val="000000"/>
                </a:solidFill>
                <a:latin typeface="Black Ops One"/>
                <a:ea typeface="Black Ops One"/>
                <a:cs typeface="Black Ops One"/>
                <a:sym typeface="Black Ops One"/>
              </a:rPr>
              <a:t>ne</a:t>
            </a:r>
            <a:r>
              <a:rPr i="1" lang="en" sz="3600">
                <a:solidFill>
                  <a:srgbClr val="000000"/>
                </a:solidFill>
                <a:latin typeface="Black Ops One"/>
                <a:ea typeface="Black Ops One"/>
                <a:cs typeface="Black Ops One"/>
                <a:sym typeface="Black Ops One"/>
              </a:rPr>
              <a:t> t</a:t>
            </a:r>
            <a:r>
              <a:rPr b="0" i="1" lang="en" sz="3600">
                <a:solidFill>
                  <a:srgbClr val="000000"/>
                </a:solidFill>
                <a:latin typeface="Black Ops One"/>
                <a:ea typeface="Black Ops One"/>
                <a:cs typeface="Black Ops One"/>
                <a:sym typeface="Black Ops One"/>
              </a:rPr>
              <a:t>ask</a:t>
            </a:r>
            <a:r>
              <a:rPr i="1" lang="en" sz="3600">
                <a:solidFill>
                  <a:srgbClr val="000000"/>
                </a:solidFill>
                <a:latin typeface="Black Ops One"/>
                <a:ea typeface="Black Ops One"/>
                <a:cs typeface="Black Ops One"/>
                <a:sym typeface="Black Ops One"/>
              </a:rPr>
              <a:t>, O</a:t>
            </a:r>
            <a:r>
              <a:rPr b="0" i="1" lang="en" sz="3600">
                <a:solidFill>
                  <a:srgbClr val="000000"/>
                </a:solidFill>
                <a:latin typeface="Black Ops One"/>
                <a:ea typeface="Black Ops One"/>
                <a:cs typeface="Black Ops One"/>
                <a:sym typeface="Black Ops One"/>
              </a:rPr>
              <a:t>ne</a:t>
            </a:r>
            <a:r>
              <a:rPr i="1" lang="en" sz="3600">
                <a:solidFill>
                  <a:srgbClr val="000000"/>
                </a:solidFill>
                <a:latin typeface="Black Ops One"/>
                <a:ea typeface="Black Ops One"/>
                <a:cs typeface="Black Ops One"/>
                <a:sym typeface="Black Ops One"/>
              </a:rPr>
              <a:t> j</a:t>
            </a:r>
            <a:r>
              <a:rPr b="0" i="1" lang="en" sz="3600">
                <a:solidFill>
                  <a:srgbClr val="000000"/>
                </a:solidFill>
                <a:latin typeface="Black Ops One"/>
                <a:ea typeface="Black Ops One"/>
                <a:cs typeface="Black Ops One"/>
                <a:sym typeface="Black Ops One"/>
              </a:rPr>
              <a:t>ob</a:t>
            </a:r>
            <a:r>
              <a:rPr i="1" lang="en" sz="3600">
                <a:solidFill>
                  <a:srgbClr val="000000"/>
                </a:solidFill>
                <a:latin typeface="Black Ops One"/>
                <a:ea typeface="Black Ops One"/>
                <a:cs typeface="Black Ops One"/>
                <a:sym typeface="Black Ops One"/>
              </a:rPr>
              <a:t>, O</a:t>
            </a:r>
            <a:r>
              <a:rPr b="0" i="1" lang="en" sz="3600">
                <a:solidFill>
                  <a:srgbClr val="000000"/>
                </a:solidFill>
                <a:latin typeface="Black Ops One"/>
                <a:ea typeface="Black Ops One"/>
                <a:cs typeface="Black Ops One"/>
                <a:sym typeface="Black Ops One"/>
              </a:rPr>
              <a:t>ne</a:t>
            </a:r>
            <a:r>
              <a:rPr i="1" lang="en" sz="3600">
                <a:solidFill>
                  <a:srgbClr val="000000"/>
                </a:solidFill>
                <a:latin typeface="Black Ops One"/>
                <a:ea typeface="Black Ops One"/>
                <a:cs typeface="Black Ops One"/>
                <a:sym typeface="Black Ops One"/>
              </a:rPr>
              <a:t> f</a:t>
            </a:r>
            <a:r>
              <a:rPr b="0" i="1" lang="en" sz="3600">
                <a:solidFill>
                  <a:srgbClr val="000000"/>
                </a:solidFill>
                <a:latin typeface="Black Ops One"/>
                <a:ea typeface="Black Ops One"/>
                <a:cs typeface="Black Ops One"/>
                <a:sym typeface="Black Ops One"/>
              </a:rPr>
              <a:t>amily</a:t>
            </a:r>
            <a:endParaRPr b="0" i="1" sz="3600">
              <a:solidFill>
                <a:srgbClr val="000000"/>
              </a:solidFill>
              <a:latin typeface="Black Ops One"/>
              <a:ea typeface="Black Ops One"/>
              <a:cs typeface="Black Ops One"/>
              <a:sym typeface="Black Ops One"/>
            </a:endParaRPr>
          </a:p>
          <a:p>
            <a:pPr indent="0" lvl="0" marL="0" rtl="0" algn="ctr">
              <a:spcBef>
                <a:spcPts val="0"/>
              </a:spcBef>
              <a:spcAft>
                <a:spcPts val="0"/>
              </a:spcAft>
              <a:buNone/>
            </a:pPr>
            <a:r>
              <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4"/>
          <p:cNvSpPr txBox="1"/>
          <p:nvPr>
            <p:ph type="title"/>
          </p:nvPr>
        </p:nvSpPr>
        <p:spPr>
          <a:xfrm>
            <a:off x="311700" y="60007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Business Pitch</a:t>
            </a:r>
            <a:endParaRPr/>
          </a:p>
        </p:txBody>
      </p:sp>
      <p:sp>
        <p:nvSpPr>
          <p:cNvPr id="60" name="Google Shape;60;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u="sng">
                <a:solidFill>
                  <a:schemeClr val="hlink"/>
                </a:solidFill>
                <a:latin typeface="Calibri"/>
                <a:ea typeface="Calibri"/>
                <a:cs typeface="Calibri"/>
                <a:sym typeface="Calibri"/>
                <a:hlinkClick r:id="rId3"/>
              </a:rPr>
              <a:t>Our Promotional Video</a:t>
            </a:r>
            <a:endParaRPr>
              <a:solidFill>
                <a:srgbClr val="999999"/>
              </a:solidFill>
              <a:latin typeface="Calibri"/>
              <a:ea typeface="Calibri"/>
              <a:cs typeface="Calibri"/>
              <a:sym typeface="Calibri"/>
            </a:endParaRPr>
          </a:p>
        </p:txBody>
      </p:sp>
      <p:pic>
        <p:nvPicPr>
          <p:cNvPr descr="Image result for armored vehicles" id="61" name="Google Shape;61;p14"/>
          <p:cNvPicPr preferRelativeResize="0"/>
          <p:nvPr/>
        </p:nvPicPr>
        <p:blipFill>
          <a:blip r:embed="rId4">
            <a:alphaModFix/>
          </a:blip>
          <a:stretch>
            <a:fillRect/>
          </a:stretch>
        </p:blipFill>
        <p:spPr>
          <a:xfrm>
            <a:off x="4190325" y="1490350"/>
            <a:ext cx="4757400" cy="33273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Business Summary</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rgbClr val="000000"/>
              </a:buClr>
              <a:buSzPts val="1600"/>
              <a:buFont typeface="Black Ops One"/>
              <a:buChar char="●"/>
            </a:pPr>
            <a:r>
              <a:rPr lang="en" sz="1600">
                <a:solidFill>
                  <a:srgbClr val="000000"/>
                </a:solidFill>
                <a:latin typeface="Black Ops One"/>
                <a:ea typeface="Black Ops One"/>
                <a:cs typeface="Black Ops One"/>
                <a:sym typeface="Black Ops One"/>
              </a:rPr>
              <a:t>We are solving the loss of jobs in somerset county. We are </a:t>
            </a:r>
            <a:r>
              <a:rPr lang="en" sz="1600">
                <a:solidFill>
                  <a:srgbClr val="000000"/>
                </a:solidFill>
                <a:latin typeface="Black Ops One"/>
                <a:ea typeface="Black Ops One"/>
                <a:cs typeface="Black Ops One"/>
                <a:sym typeface="Black Ops One"/>
              </a:rPr>
              <a:t>also</a:t>
            </a:r>
            <a:r>
              <a:rPr lang="en" sz="1600">
                <a:solidFill>
                  <a:srgbClr val="000000"/>
                </a:solidFill>
                <a:latin typeface="Black Ops One"/>
                <a:ea typeface="Black Ops One"/>
                <a:cs typeface="Black Ops One"/>
                <a:sym typeface="Black Ops One"/>
              </a:rPr>
              <a:t> looking to bring people back to the area and put Madison back on the map.</a:t>
            </a:r>
            <a:endParaRPr sz="1600">
              <a:solidFill>
                <a:srgbClr val="000000"/>
              </a:solidFill>
              <a:latin typeface="Black Ops One"/>
              <a:ea typeface="Black Ops One"/>
              <a:cs typeface="Black Ops One"/>
              <a:sym typeface="Black Ops One"/>
            </a:endParaRPr>
          </a:p>
          <a:p>
            <a:pPr indent="0" lvl="0" marL="457200" rtl="0" algn="l">
              <a:spcBef>
                <a:spcPts val="1600"/>
              </a:spcBef>
              <a:spcAft>
                <a:spcPts val="0"/>
              </a:spcAft>
              <a:buNone/>
            </a:pPr>
            <a:r>
              <a:t/>
            </a:r>
            <a:endParaRPr sz="1600">
              <a:solidFill>
                <a:srgbClr val="000000"/>
              </a:solidFill>
              <a:latin typeface="Black Ops One"/>
              <a:ea typeface="Black Ops One"/>
              <a:cs typeface="Black Ops One"/>
              <a:sym typeface="Black Ops One"/>
            </a:endParaRPr>
          </a:p>
          <a:p>
            <a:pPr indent="-330200" lvl="0" marL="457200" rtl="0" algn="l">
              <a:spcBef>
                <a:spcPts val="1600"/>
              </a:spcBef>
              <a:spcAft>
                <a:spcPts val="0"/>
              </a:spcAft>
              <a:buClr>
                <a:srgbClr val="000000"/>
              </a:buClr>
              <a:buSzPts val="1600"/>
              <a:buFont typeface="Black Ops One"/>
              <a:buChar char="●"/>
            </a:pPr>
            <a:r>
              <a:rPr lang="en" sz="1600">
                <a:solidFill>
                  <a:srgbClr val="000000"/>
                </a:solidFill>
                <a:latin typeface="Black Ops One"/>
                <a:ea typeface="Black Ops One"/>
                <a:cs typeface="Black Ops One"/>
                <a:sym typeface="Black Ops One"/>
              </a:rPr>
              <a:t>We are turning the mill back into a working powerhouse. Producing military products. With this it will bring attention to madison. While bringing engineers and mechanics to and back to </a:t>
            </a:r>
            <a:r>
              <a:rPr lang="en" sz="1600">
                <a:solidFill>
                  <a:srgbClr val="000000"/>
                </a:solidFill>
                <a:latin typeface="Black Ops One"/>
                <a:ea typeface="Black Ops One"/>
                <a:cs typeface="Black Ops One"/>
                <a:sym typeface="Black Ops One"/>
              </a:rPr>
              <a:t>Madison.</a:t>
            </a:r>
            <a:endParaRPr sz="1600">
              <a:solidFill>
                <a:srgbClr val="000000"/>
              </a:solidFill>
              <a:latin typeface="Black Ops One"/>
              <a:ea typeface="Black Ops One"/>
              <a:cs typeface="Black Ops One"/>
              <a:sym typeface="Black Ops One"/>
            </a:endParaRPr>
          </a:p>
          <a:p>
            <a:pPr indent="0" lvl="0" marL="0" rtl="0" algn="l">
              <a:spcBef>
                <a:spcPts val="1600"/>
              </a:spcBef>
              <a:spcAft>
                <a:spcPts val="0"/>
              </a:spcAft>
              <a:buNone/>
            </a:pPr>
            <a:r>
              <a:t/>
            </a:r>
            <a:endParaRPr sz="1600">
              <a:solidFill>
                <a:srgbClr val="000000"/>
              </a:solidFill>
              <a:latin typeface="Black Ops One"/>
              <a:ea typeface="Black Ops One"/>
              <a:cs typeface="Black Ops One"/>
              <a:sym typeface="Black Ops One"/>
            </a:endParaRPr>
          </a:p>
          <a:p>
            <a:pPr indent="-342900" lvl="0" marL="457200" rtl="0" algn="l">
              <a:spcBef>
                <a:spcPts val="1600"/>
              </a:spcBef>
              <a:spcAft>
                <a:spcPts val="1600"/>
              </a:spcAft>
              <a:buClr>
                <a:srgbClr val="000000"/>
              </a:buClr>
              <a:buSzPts val="1800"/>
              <a:buFont typeface="Black Ops One"/>
              <a:buChar char="●"/>
            </a:pPr>
            <a:r>
              <a:rPr lang="en" sz="1600">
                <a:solidFill>
                  <a:srgbClr val="000000"/>
                </a:solidFill>
                <a:latin typeface="Black Ops One"/>
                <a:ea typeface="Black Ops One"/>
                <a:cs typeface="Black Ops One"/>
                <a:sym typeface="Black Ops One"/>
              </a:rPr>
              <a:t>Our company will produce Military vehicles including Humvees, and Helocopters for the government</a:t>
            </a:r>
            <a:r>
              <a:rPr lang="en" sz="1800">
                <a:solidFill>
                  <a:srgbClr val="000000"/>
                </a:solidFill>
                <a:latin typeface="Black Ops One"/>
                <a:ea typeface="Black Ops One"/>
                <a:cs typeface="Black Ops One"/>
                <a:sym typeface="Black Ops One"/>
              </a:rPr>
              <a:t>. </a:t>
            </a:r>
            <a:endParaRPr sz="1800">
              <a:solidFill>
                <a:srgbClr val="000000"/>
              </a:solidFill>
              <a:latin typeface="Black Ops One"/>
              <a:ea typeface="Black Ops One"/>
              <a:cs typeface="Black Ops One"/>
              <a:sym typeface="Black Ops On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Market Research</a:t>
            </a:r>
            <a:endParaRPr/>
          </a:p>
        </p:txBody>
      </p:sp>
      <p:sp>
        <p:nvSpPr>
          <p:cNvPr id="73" name="Google Shape;73;p16"/>
          <p:cNvSpPr txBox="1"/>
          <p:nvPr>
            <p:ph idx="1" type="body"/>
          </p:nvPr>
        </p:nvSpPr>
        <p:spPr>
          <a:xfrm>
            <a:off x="311700" y="362600"/>
            <a:ext cx="4528500" cy="47808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sz="1400">
              <a:solidFill>
                <a:schemeClr val="dk1"/>
              </a:solidFill>
              <a:latin typeface="Times New Roman"/>
              <a:ea typeface="Times New Roman"/>
              <a:cs typeface="Times New Roman"/>
              <a:sym typeface="Times New Roman"/>
            </a:endParaRPr>
          </a:p>
          <a:p>
            <a:pPr indent="-317500" lvl="0" marL="457200" rtl="0" algn="just">
              <a:spcBef>
                <a:spcPts val="0"/>
              </a:spcBef>
              <a:spcAft>
                <a:spcPts val="0"/>
              </a:spcAft>
              <a:buClr>
                <a:schemeClr val="dk1"/>
              </a:buClr>
              <a:buSzPts val="1400"/>
              <a:buFont typeface="Times New Roman"/>
              <a:buChar char="●"/>
            </a:pPr>
            <a:r>
              <a:rPr lang="en" sz="1400">
                <a:solidFill>
                  <a:schemeClr val="dk1"/>
                </a:solidFill>
                <a:latin typeface="Times New Roman"/>
                <a:ea typeface="Times New Roman"/>
                <a:cs typeface="Times New Roman"/>
                <a:sym typeface="Times New Roman"/>
              </a:rPr>
              <a:t>In the last 10 years Somerset County's population decline is up 3% that's huge. Also the unemployment rate is the highest in Maine (4.4%).  With Alpha Max we’re looking to fix this problem. We are also looking forward to help supply the military with more and better products; helicopters, hummvee, ripsaw, and more.</a:t>
            </a:r>
            <a:endParaRPr i="1" sz="1400">
              <a:solidFill>
                <a:srgbClr val="999999"/>
              </a:solidFill>
              <a:latin typeface="Calibri"/>
              <a:ea typeface="Calibri"/>
              <a:cs typeface="Calibri"/>
              <a:sym typeface="Calibri"/>
            </a:endParaRPr>
          </a:p>
          <a:p>
            <a:pPr indent="0" lvl="0" marL="0" rtl="0" algn="just">
              <a:spcBef>
                <a:spcPts val="0"/>
              </a:spcBef>
              <a:spcAft>
                <a:spcPts val="0"/>
              </a:spcAft>
              <a:buNone/>
            </a:pPr>
            <a:r>
              <a:t/>
            </a:r>
            <a:endParaRPr i="1" sz="1400">
              <a:solidFill>
                <a:srgbClr val="999999"/>
              </a:solidFill>
              <a:latin typeface="Calibri"/>
              <a:ea typeface="Calibri"/>
              <a:cs typeface="Calibri"/>
              <a:sym typeface="Calibri"/>
            </a:endParaRPr>
          </a:p>
          <a:p>
            <a:pPr indent="-317500" lvl="0" marL="457200" rtl="0" algn="just">
              <a:spcBef>
                <a:spcPts val="0"/>
              </a:spcBef>
              <a:spcAft>
                <a:spcPts val="0"/>
              </a:spcAft>
              <a:buClr>
                <a:srgbClr val="222222"/>
              </a:buClr>
              <a:buSzPts val="1400"/>
              <a:buFont typeface="Times New Roman"/>
              <a:buChar char="●"/>
            </a:pPr>
            <a:r>
              <a:rPr lang="en" sz="1400">
                <a:solidFill>
                  <a:srgbClr val="222222"/>
                </a:solidFill>
                <a:highlight>
                  <a:srgbClr val="FFFFFF"/>
                </a:highlight>
                <a:latin typeface="Times New Roman"/>
                <a:ea typeface="Times New Roman"/>
                <a:cs typeface="Times New Roman"/>
                <a:sym typeface="Times New Roman"/>
              </a:rPr>
              <a:t>We will be putting our products through a field of tests including penetration tests with low and high caliber rounds. Also we will be testing explosion and road bomb testing</a:t>
            </a:r>
            <a:endParaRPr sz="1400">
              <a:solidFill>
                <a:srgbClr val="222222"/>
              </a:solidFill>
              <a:highlight>
                <a:srgbClr val="FFFFFF"/>
              </a:highlight>
              <a:latin typeface="Times New Roman"/>
              <a:ea typeface="Times New Roman"/>
              <a:cs typeface="Times New Roman"/>
              <a:sym typeface="Times New Roman"/>
            </a:endParaRPr>
          </a:p>
          <a:p>
            <a:pPr indent="0" lvl="0" marL="457200" rtl="0" algn="just">
              <a:spcBef>
                <a:spcPts val="0"/>
              </a:spcBef>
              <a:spcAft>
                <a:spcPts val="0"/>
              </a:spcAft>
              <a:buNone/>
            </a:pPr>
            <a:r>
              <a:t/>
            </a:r>
            <a:endParaRPr sz="1400">
              <a:solidFill>
                <a:srgbClr val="222222"/>
              </a:solidFill>
              <a:highlight>
                <a:srgbClr val="FFFFFF"/>
              </a:highlight>
              <a:latin typeface="Times New Roman"/>
              <a:ea typeface="Times New Roman"/>
              <a:cs typeface="Times New Roman"/>
              <a:sym typeface="Times New Roman"/>
            </a:endParaRPr>
          </a:p>
          <a:p>
            <a:pPr indent="-317500" lvl="0" marL="457200" rtl="0" algn="just">
              <a:spcBef>
                <a:spcPts val="0"/>
              </a:spcBef>
              <a:spcAft>
                <a:spcPts val="0"/>
              </a:spcAft>
              <a:buClr>
                <a:srgbClr val="222222"/>
              </a:buClr>
              <a:buSzPts val="1400"/>
              <a:buFont typeface="Times New Roman"/>
              <a:buChar char="●"/>
            </a:pPr>
            <a:r>
              <a:rPr lang="en" sz="1400">
                <a:solidFill>
                  <a:srgbClr val="222222"/>
                </a:solidFill>
                <a:highlight>
                  <a:srgbClr val="FFFFFF"/>
                </a:highlight>
                <a:latin typeface="Times New Roman"/>
                <a:ea typeface="Times New Roman"/>
                <a:cs typeface="Times New Roman"/>
                <a:sym typeface="Times New Roman"/>
              </a:rPr>
              <a:t>These will be showed in showrooms and will be the only product sold to the public. </a:t>
            </a:r>
            <a:endParaRPr sz="1400">
              <a:solidFill>
                <a:srgbClr val="222222"/>
              </a:solidFill>
              <a:highlight>
                <a:srgbClr val="FFFFFF"/>
              </a:highlight>
              <a:latin typeface="Times New Roman"/>
              <a:ea typeface="Times New Roman"/>
              <a:cs typeface="Times New Roman"/>
              <a:sym typeface="Times New Roman"/>
            </a:endParaRPr>
          </a:p>
        </p:txBody>
      </p:sp>
      <p:pic>
        <p:nvPicPr>
          <p:cNvPr id="74" name="Google Shape;74;p16"/>
          <p:cNvPicPr preferRelativeResize="0"/>
          <p:nvPr/>
        </p:nvPicPr>
        <p:blipFill>
          <a:blip r:embed="rId3">
            <a:alphaModFix/>
          </a:blip>
          <a:stretch>
            <a:fillRect/>
          </a:stretch>
        </p:blipFill>
        <p:spPr>
          <a:xfrm>
            <a:off x="4992600" y="1170125"/>
            <a:ext cx="3999000" cy="274378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Marketing Strategy</a:t>
            </a:r>
            <a:endParaRPr/>
          </a:p>
        </p:txBody>
      </p:sp>
      <p:sp>
        <p:nvSpPr>
          <p:cNvPr id="80" name="Google Shape;80;p17"/>
          <p:cNvSpPr txBox="1"/>
          <p:nvPr>
            <p:ph idx="1" type="body"/>
          </p:nvPr>
        </p:nvSpPr>
        <p:spPr>
          <a:xfrm>
            <a:off x="311700" y="1152475"/>
            <a:ext cx="8057400" cy="151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400">
                <a:solidFill>
                  <a:schemeClr val="dk1"/>
                </a:solidFill>
                <a:latin typeface="Times New Roman"/>
                <a:ea typeface="Times New Roman"/>
                <a:cs typeface="Times New Roman"/>
                <a:sym typeface="Times New Roman"/>
              </a:rPr>
              <a:t>Our product will be contracted with the United States Government. Our target audience for our public products will be people living in areas where off-roading is available especially in rural parts of the United States. We will advertise online through our website and social media for our public products only. Our government contracts are confidential and will not be advertised. </a:t>
            </a:r>
            <a:endParaRPr/>
          </a:p>
        </p:txBody>
      </p:sp>
      <p:pic>
        <p:nvPicPr>
          <p:cNvPr descr="Image result for armored vehicles" id="81" name="Google Shape;81;p17"/>
          <p:cNvPicPr preferRelativeResize="0"/>
          <p:nvPr/>
        </p:nvPicPr>
        <p:blipFill>
          <a:blip r:embed="rId3">
            <a:alphaModFix/>
          </a:blip>
          <a:stretch>
            <a:fillRect/>
          </a:stretch>
        </p:blipFill>
        <p:spPr>
          <a:xfrm>
            <a:off x="3236425" y="2645350"/>
            <a:ext cx="4159650" cy="24981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Financial Plan</a:t>
            </a:r>
            <a:endParaRPr/>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lnSpc>
                <a:spcPct val="115000"/>
              </a:lnSpc>
              <a:spcBef>
                <a:spcPts val="0"/>
              </a:spcBef>
              <a:spcAft>
                <a:spcPts val="0"/>
              </a:spcAft>
              <a:buClr>
                <a:srgbClr val="000000"/>
              </a:buClr>
              <a:buSzPts val="2000"/>
              <a:buFont typeface="Times New Roman"/>
              <a:buChar char="●"/>
            </a:pPr>
            <a:r>
              <a:rPr i="1" lang="en" sz="2000">
                <a:solidFill>
                  <a:srgbClr val="000000"/>
                </a:solidFill>
                <a:latin typeface="Times New Roman"/>
                <a:ea typeface="Times New Roman"/>
                <a:cs typeface="Times New Roman"/>
                <a:sym typeface="Times New Roman"/>
              </a:rPr>
              <a:t>We will be making armoured Humvees with better blast and penetration </a:t>
            </a:r>
            <a:r>
              <a:rPr i="1" lang="en" sz="2000">
                <a:solidFill>
                  <a:srgbClr val="000000"/>
                </a:solidFill>
                <a:latin typeface="Times New Roman"/>
                <a:ea typeface="Times New Roman"/>
                <a:cs typeface="Times New Roman"/>
                <a:sym typeface="Times New Roman"/>
              </a:rPr>
              <a:t>technology and helicopters. Every humvee unit cost 30,000$. Every Helicopter unit cost 6 million dollars. </a:t>
            </a:r>
            <a:endParaRPr i="1" sz="2000">
              <a:solidFill>
                <a:srgbClr val="000000"/>
              </a:solidFill>
              <a:latin typeface="Times New Roman"/>
              <a:ea typeface="Times New Roman"/>
              <a:cs typeface="Times New Roman"/>
              <a:sym typeface="Times New Roman"/>
            </a:endParaRPr>
          </a:p>
          <a:p>
            <a:pPr indent="-355600" lvl="0" marL="457200" rtl="0" algn="l">
              <a:lnSpc>
                <a:spcPct val="115000"/>
              </a:lnSpc>
              <a:spcBef>
                <a:spcPts val="1600"/>
              </a:spcBef>
              <a:spcAft>
                <a:spcPts val="0"/>
              </a:spcAft>
              <a:buClr>
                <a:srgbClr val="000000"/>
              </a:buClr>
              <a:buSzPts val="2000"/>
              <a:buFont typeface="Calibri"/>
              <a:buChar char="●"/>
            </a:pPr>
            <a:r>
              <a:rPr i="1" lang="en" sz="2000">
                <a:solidFill>
                  <a:srgbClr val="000000"/>
                </a:solidFill>
                <a:latin typeface="Times New Roman"/>
                <a:ea typeface="Times New Roman"/>
                <a:cs typeface="Times New Roman"/>
                <a:sym typeface="Times New Roman"/>
              </a:rPr>
              <a:t>By getting a Government contract and other grants and loans we are estimated to be spending </a:t>
            </a:r>
            <a:r>
              <a:rPr lang="en" sz="2000">
                <a:solidFill>
                  <a:srgbClr val="000000"/>
                </a:solidFill>
                <a:latin typeface="Times New Roman"/>
                <a:ea typeface="Times New Roman"/>
                <a:cs typeface="Times New Roman"/>
                <a:sym typeface="Times New Roman"/>
              </a:rPr>
              <a:t>$21,000,000</a:t>
            </a:r>
            <a:r>
              <a:rPr i="1" lang="en" sz="2000">
                <a:solidFill>
                  <a:srgbClr val="000000"/>
                </a:solidFill>
                <a:latin typeface="Times New Roman"/>
                <a:ea typeface="Times New Roman"/>
                <a:cs typeface="Times New Roman"/>
                <a:sym typeface="Times New Roman"/>
              </a:rPr>
              <a:t> for first year costs.</a:t>
            </a:r>
            <a:r>
              <a:rPr i="1" lang="en" sz="2000">
                <a:solidFill>
                  <a:srgbClr val="000000"/>
                </a:solidFill>
                <a:latin typeface="Times New Roman"/>
                <a:ea typeface="Times New Roman"/>
                <a:cs typeface="Times New Roman"/>
                <a:sym typeface="Times New Roman"/>
              </a:rPr>
              <a:t> </a:t>
            </a:r>
            <a:endParaRPr i="1" sz="2000">
              <a:solidFill>
                <a:srgbClr val="000000"/>
              </a:solidFill>
              <a:latin typeface="Times New Roman"/>
              <a:ea typeface="Times New Roman"/>
              <a:cs typeface="Times New Roman"/>
              <a:sym typeface="Times New Roman"/>
            </a:endParaRPr>
          </a:p>
          <a:p>
            <a:pPr indent="-355600" lvl="0" marL="457200" rtl="0" algn="l">
              <a:lnSpc>
                <a:spcPct val="115000"/>
              </a:lnSpc>
              <a:spcBef>
                <a:spcPts val="1600"/>
              </a:spcBef>
              <a:spcAft>
                <a:spcPts val="0"/>
              </a:spcAft>
              <a:buClr>
                <a:srgbClr val="000000"/>
              </a:buClr>
              <a:buSzPts val="2000"/>
              <a:buFont typeface="Calibri"/>
              <a:buChar char="●"/>
            </a:pPr>
            <a:r>
              <a:rPr lang="en" sz="1400">
                <a:solidFill>
                  <a:schemeClr val="dk1"/>
                </a:solidFill>
                <a:latin typeface="Times New Roman"/>
                <a:ea typeface="Times New Roman"/>
                <a:cs typeface="Times New Roman"/>
                <a:sym typeface="Times New Roman"/>
              </a:rPr>
              <a:t>Building (Mill) - 2.5 Million Runway Strip- 2 Million, Development and Manufacturing Cost: Annual Cost: $10 Million, Engineers- $100/hr @ 40 hrs a week x 10 Employees= $40000 x 4=$160,000 Manufacturers- $25/hr @ 40 hrs a week x 100 Employees= $100,000 x 4= $400,00</a:t>
            </a:r>
            <a:endParaRPr sz="1400">
              <a:solidFill>
                <a:schemeClr val="dk1"/>
              </a:solidFill>
              <a:latin typeface="Times New Roman"/>
              <a:ea typeface="Times New Roman"/>
              <a:cs typeface="Times New Roman"/>
              <a:sym typeface="Times New Roman"/>
            </a:endParaRPr>
          </a:p>
          <a:p>
            <a:pPr indent="0" lvl="0" marL="0" rtl="0" algn="l">
              <a:lnSpc>
                <a:spcPct val="115000"/>
              </a:lnSpc>
              <a:spcBef>
                <a:spcPts val="1600"/>
              </a:spcBef>
              <a:spcAft>
                <a:spcPts val="0"/>
              </a:spcAft>
              <a:buNone/>
            </a:pPr>
            <a:r>
              <a:t/>
            </a:r>
            <a:endParaRPr i="1" sz="1800">
              <a:solidFill>
                <a:srgbClr val="999999"/>
              </a:solidFill>
              <a:latin typeface="Calibri"/>
              <a:ea typeface="Calibri"/>
              <a:cs typeface="Calibri"/>
              <a:sym typeface="Calibri"/>
            </a:endParaRPr>
          </a:p>
          <a:p>
            <a:pPr indent="0" lvl="0" marL="0" rtl="0" algn="l">
              <a:spcBef>
                <a:spcPts val="1600"/>
              </a:spcBef>
              <a:spcAft>
                <a:spcPts val="1600"/>
              </a:spcAft>
              <a:buNone/>
            </a:pPr>
            <a:r>
              <a:t/>
            </a:r>
            <a:endParaRPr i="1" sz="2400">
              <a:solidFill>
                <a:srgbClr val="999999"/>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Finical Plan </a:t>
            </a:r>
            <a:endParaRPr/>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Font typeface="Times New Roman"/>
              <a:buChar char="●"/>
            </a:pPr>
            <a:r>
              <a:rPr lang="en" sz="2000">
                <a:solidFill>
                  <a:srgbClr val="000000"/>
                </a:solidFill>
                <a:latin typeface="Times New Roman"/>
                <a:ea typeface="Times New Roman"/>
                <a:cs typeface="Times New Roman"/>
                <a:sym typeface="Times New Roman"/>
              </a:rPr>
              <a:t>Our funding strategy is pretty simple. We will be looking into grants and a government contract. For the first year we will be looking to take out a 35 million </a:t>
            </a:r>
            <a:r>
              <a:rPr lang="en" sz="2000">
                <a:solidFill>
                  <a:srgbClr val="000000"/>
                </a:solidFill>
                <a:latin typeface="Times New Roman"/>
                <a:ea typeface="Times New Roman"/>
                <a:cs typeface="Times New Roman"/>
                <a:sym typeface="Times New Roman"/>
              </a:rPr>
              <a:t>dollar</a:t>
            </a:r>
            <a:r>
              <a:rPr lang="en" sz="2000">
                <a:solidFill>
                  <a:srgbClr val="000000"/>
                </a:solidFill>
                <a:latin typeface="Times New Roman"/>
                <a:ea typeface="Times New Roman"/>
                <a:cs typeface="Times New Roman"/>
                <a:sym typeface="Times New Roman"/>
              </a:rPr>
              <a:t> loan. At this rate with around 40-50 million </a:t>
            </a:r>
            <a:r>
              <a:rPr lang="en" sz="2000">
                <a:solidFill>
                  <a:srgbClr val="000000"/>
                </a:solidFill>
                <a:latin typeface="Times New Roman"/>
                <a:ea typeface="Times New Roman"/>
                <a:cs typeface="Times New Roman"/>
                <a:sym typeface="Times New Roman"/>
              </a:rPr>
              <a:t>dollars</a:t>
            </a:r>
            <a:r>
              <a:rPr lang="en" sz="2000">
                <a:solidFill>
                  <a:srgbClr val="000000"/>
                </a:solidFill>
                <a:latin typeface="Times New Roman"/>
                <a:ea typeface="Times New Roman"/>
                <a:cs typeface="Times New Roman"/>
                <a:sym typeface="Times New Roman"/>
              </a:rPr>
              <a:t> in </a:t>
            </a:r>
            <a:r>
              <a:rPr lang="en" sz="2000">
                <a:solidFill>
                  <a:srgbClr val="000000"/>
                </a:solidFill>
                <a:latin typeface="Times New Roman"/>
                <a:ea typeface="Times New Roman"/>
                <a:cs typeface="Times New Roman"/>
                <a:sym typeface="Times New Roman"/>
              </a:rPr>
              <a:t>revenue</a:t>
            </a:r>
            <a:r>
              <a:rPr lang="en" sz="2000">
                <a:solidFill>
                  <a:srgbClr val="000000"/>
                </a:solidFill>
                <a:latin typeface="Times New Roman"/>
                <a:ea typeface="Times New Roman"/>
                <a:cs typeface="Times New Roman"/>
                <a:sym typeface="Times New Roman"/>
              </a:rPr>
              <a:t> in the first year alone we will be able to pay back the loan in a 2 year period. </a:t>
            </a:r>
            <a:endParaRPr sz="2000">
              <a:solidFill>
                <a:srgbClr val="000000"/>
              </a:solidFill>
              <a:latin typeface="Times New Roman"/>
              <a:ea typeface="Times New Roman"/>
              <a:cs typeface="Times New Roman"/>
              <a:sym typeface="Times New Roman"/>
            </a:endParaRPr>
          </a:p>
          <a:p>
            <a:pPr indent="-355600" lvl="0" marL="457200" rtl="0" algn="l">
              <a:spcBef>
                <a:spcPts val="0"/>
              </a:spcBef>
              <a:spcAft>
                <a:spcPts val="0"/>
              </a:spcAft>
              <a:buClr>
                <a:srgbClr val="000000"/>
              </a:buClr>
              <a:buSzPts val="2000"/>
              <a:buFont typeface="Times New Roman"/>
              <a:buChar char="●"/>
            </a:pPr>
            <a:r>
              <a:rPr lang="en" sz="2000">
                <a:solidFill>
                  <a:srgbClr val="000000"/>
                </a:solidFill>
                <a:latin typeface="Times New Roman"/>
                <a:ea typeface="Times New Roman"/>
                <a:cs typeface="Times New Roman"/>
                <a:sym typeface="Times New Roman"/>
              </a:rPr>
              <a:t>A good </a:t>
            </a:r>
            <a:r>
              <a:rPr lang="en" sz="2000">
                <a:solidFill>
                  <a:srgbClr val="000000"/>
                </a:solidFill>
                <a:latin typeface="Times New Roman"/>
                <a:ea typeface="Times New Roman"/>
                <a:cs typeface="Times New Roman"/>
                <a:sym typeface="Times New Roman"/>
              </a:rPr>
              <a:t>business</a:t>
            </a:r>
            <a:r>
              <a:rPr lang="en" sz="2000">
                <a:solidFill>
                  <a:srgbClr val="000000"/>
                </a:solidFill>
                <a:latin typeface="Times New Roman"/>
                <a:ea typeface="Times New Roman"/>
                <a:cs typeface="Times New Roman"/>
                <a:sym typeface="Times New Roman"/>
              </a:rPr>
              <a:t> partner would be Howe and Howe because they are experienced in the </a:t>
            </a:r>
            <a:r>
              <a:rPr lang="en" sz="2000">
                <a:solidFill>
                  <a:srgbClr val="000000"/>
                </a:solidFill>
                <a:latin typeface="Times New Roman"/>
                <a:ea typeface="Times New Roman"/>
                <a:cs typeface="Times New Roman"/>
                <a:sym typeface="Times New Roman"/>
              </a:rPr>
              <a:t>business</a:t>
            </a:r>
            <a:r>
              <a:rPr lang="en" sz="2000">
                <a:solidFill>
                  <a:srgbClr val="000000"/>
                </a:solidFill>
                <a:latin typeface="Times New Roman"/>
                <a:ea typeface="Times New Roman"/>
                <a:cs typeface="Times New Roman"/>
                <a:sym typeface="Times New Roman"/>
              </a:rPr>
              <a:t> and they have connections that would be very </a:t>
            </a:r>
            <a:r>
              <a:rPr lang="en" sz="2000">
                <a:solidFill>
                  <a:srgbClr val="000000"/>
                </a:solidFill>
                <a:latin typeface="Times New Roman"/>
                <a:ea typeface="Times New Roman"/>
                <a:cs typeface="Times New Roman"/>
                <a:sym typeface="Times New Roman"/>
              </a:rPr>
              <a:t>useful</a:t>
            </a:r>
            <a:r>
              <a:rPr lang="en" sz="2000">
                <a:solidFill>
                  <a:srgbClr val="000000"/>
                </a:solidFill>
                <a:latin typeface="Times New Roman"/>
                <a:ea typeface="Times New Roman"/>
                <a:cs typeface="Times New Roman"/>
                <a:sym typeface="Times New Roman"/>
              </a:rPr>
              <a:t>.  </a:t>
            </a:r>
            <a:endParaRPr sz="2000">
              <a:solidFill>
                <a:srgbClr val="00000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[Other]</a:t>
            </a:r>
            <a:endParaRPr/>
          </a:p>
        </p:txBody>
      </p:sp>
      <p:sp>
        <p:nvSpPr>
          <p:cNvPr id="99" name="Google Shape;99;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i="1">
              <a:solidFill>
                <a:srgbClr val="999999"/>
              </a:solidFill>
              <a:latin typeface="Calibri"/>
              <a:ea typeface="Calibri"/>
              <a:cs typeface="Calibri"/>
              <a:sym typeface="Calibri"/>
            </a:endParaRPr>
          </a:p>
        </p:txBody>
      </p:sp>
      <p:pic>
        <p:nvPicPr>
          <p:cNvPr descr="Image result for army helicopters" id="100" name="Google Shape;100;p20"/>
          <p:cNvPicPr preferRelativeResize="0"/>
          <p:nvPr/>
        </p:nvPicPr>
        <p:blipFill>
          <a:blip r:embed="rId3">
            <a:alphaModFix/>
          </a:blip>
          <a:stretch>
            <a:fillRect/>
          </a:stretch>
        </p:blipFill>
        <p:spPr>
          <a:xfrm>
            <a:off x="247050" y="1931287"/>
            <a:ext cx="2617350" cy="1744900"/>
          </a:xfrm>
          <a:prstGeom prst="rect">
            <a:avLst/>
          </a:prstGeom>
          <a:noFill/>
          <a:ln>
            <a:noFill/>
          </a:ln>
        </p:spPr>
      </p:pic>
      <p:pic>
        <p:nvPicPr>
          <p:cNvPr descr="Image result for army helicopters" id="101" name="Google Shape;101;p20"/>
          <p:cNvPicPr preferRelativeResize="0"/>
          <p:nvPr/>
        </p:nvPicPr>
        <p:blipFill>
          <a:blip r:embed="rId4">
            <a:alphaModFix/>
          </a:blip>
          <a:stretch>
            <a:fillRect/>
          </a:stretch>
        </p:blipFill>
        <p:spPr>
          <a:xfrm>
            <a:off x="6204224" y="2490800"/>
            <a:ext cx="2786750" cy="2562600"/>
          </a:xfrm>
          <a:prstGeom prst="rect">
            <a:avLst/>
          </a:prstGeom>
          <a:noFill/>
          <a:ln>
            <a:noFill/>
          </a:ln>
        </p:spPr>
      </p:pic>
      <p:pic>
        <p:nvPicPr>
          <p:cNvPr descr="Image result for army vehicles" id="102" name="Google Shape;102;p20"/>
          <p:cNvPicPr preferRelativeResize="0"/>
          <p:nvPr/>
        </p:nvPicPr>
        <p:blipFill>
          <a:blip r:embed="rId5">
            <a:alphaModFix/>
          </a:blip>
          <a:stretch>
            <a:fillRect/>
          </a:stretch>
        </p:blipFill>
        <p:spPr>
          <a:xfrm>
            <a:off x="4620450" y="1656400"/>
            <a:ext cx="1917876" cy="1534300"/>
          </a:xfrm>
          <a:prstGeom prst="rect">
            <a:avLst/>
          </a:prstGeom>
          <a:noFill/>
          <a:ln>
            <a:noFill/>
          </a:ln>
        </p:spPr>
      </p:pic>
      <p:pic>
        <p:nvPicPr>
          <p:cNvPr descr="Related image" id="103" name="Google Shape;103;p20"/>
          <p:cNvPicPr preferRelativeResize="0"/>
          <p:nvPr/>
        </p:nvPicPr>
        <p:blipFill>
          <a:blip r:embed="rId6">
            <a:alphaModFix/>
          </a:blip>
          <a:stretch>
            <a:fillRect/>
          </a:stretch>
        </p:blipFill>
        <p:spPr>
          <a:xfrm>
            <a:off x="2864400" y="2216800"/>
            <a:ext cx="1827475" cy="973900"/>
          </a:xfrm>
          <a:prstGeom prst="rect">
            <a:avLst/>
          </a:prstGeom>
          <a:noFill/>
          <a:ln>
            <a:noFill/>
          </a:ln>
        </p:spPr>
      </p:pic>
      <p:pic>
        <p:nvPicPr>
          <p:cNvPr descr="Image result for army vehicles in snow" id="104" name="Google Shape;104;p20"/>
          <p:cNvPicPr preferRelativeResize="0"/>
          <p:nvPr/>
        </p:nvPicPr>
        <p:blipFill>
          <a:blip r:embed="rId7">
            <a:alphaModFix/>
          </a:blip>
          <a:stretch>
            <a:fillRect/>
          </a:stretch>
        </p:blipFill>
        <p:spPr>
          <a:xfrm>
            <a:off x="1539025" y="3519100"/>
            <a:ext cx="2047180" cy="1534301"/>
          </a:xfrm>
          <a:prstGeom prst="rect">
            <a:avLst/>
          </a:prstGeom>
          <a:noFill/>
          <a:ln>
            <a:noFill/>
          </a:ln>
        </p:spPr>
      </p:pic>
      <p:pic>
        <p:nvPicPr>
          <p:cNvPr descr="Image result for army vehicles in iraq" id="105" name="Google Shape;105;p20"/>
          <p:cNvPicPr preferRelativeResize="0"/>
          <p:nvPr/>
        </p:nvPicPr>
        <p:blipFill>
          <a:blip r:embed="rId8">
            <a:alphaModFix/>
          </a:blip>
          <a:stretch>
            <a:fillRect/>
          </a:stretch>
        </p:blipFill>
        <p:spPr>
          <a:xfrm>
            <a:off x="3769824" y="3190700"/>
            <a:ext cx="2329575" cy="17449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